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52D255-443B-49ED-8C21-014D4A046C3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FEF3DB7-504B-4A81-9E32-0C69D0218F87}">
      <dgm:prSet/>
      <dgm:spPr/>
      <dgm:t>
        <a:bodyPr/>
        <a:lstStyle/>
        <a:p>
          <a:r>
            <a:rPr lang="en-GB"/>
            <a:t>Agenda</a:t>
          </a:r>
          <a:endParaRPr lang="en-US"/>
        </a:p>
      </dgm:t>
    </dgm:pt>
    <dgm:pt modelId="{3ABE0A03-408E-4C8B-8BF3-3509F871010E}" type="parTrans" cxnId="{08622A61-6C36-479C-A9FF-789DBC554514}">
      <dgm:prSet/>
      <dgm:spPr/>
      <dgm:t>
        <a:bodyPr/>
        <a:lstStyle/>
        <a:p>
          <a:endParaRPr lang="en-US"/>
        </a:p>
      </dgm:t>
    </dgm:pt>
    <dgm:pt modelId="{72C1A6DD-001D-4BBD-AD41-B616C6EBAC7B}" type="sibTrans" cxnId="{08622A61-6C36-479C-A9FF-789DBC554514}">
      <dgm:prSet/>
      <dgm:spPr/>
      <dgm:t>
        <a:bodyPr/>
        <a:lstStyle/>
        <a:p>
          <a:endParaRPr lang="en-US"/>
        </a:p>
      </dgm:t>
    </dgm:pt>
    <dgm:pt modelId="{F57D5E3A-E7A1-4B25-9F5B-A5E8CB0D0539}">
      <dgm:prSet/>
      <dgm:spPr/>
      <dgm:t>
        <a:bodyPr/>
        <a:lstStyle/>
        <a:p>
          <a:r>
            <a:rPr lang="en-GB"/>
            <a:t>Introduction to our approach to Maths at Chuckery Primary School. </a:t>
          </a:r>
          <a:endParaRPr lang="en-US"/>
        </a:p>
      </dgm:t>
    </dgm:pt>
    <dgm:pt modelId="{3DC05FF1-7CC2-486D-8976-242D18A64F8B}" type="parTrans" cxnId="{5FAF4867-C505-4A5E-BBF7-151127485DC3}">
      <dgm:prSet/>
      <dgm:spPr/>
      <dgm:t>
        <a:bodyPr/>
        <a:lstStyle/>
        <a:p>
          <a:endParaRPr lang="en-US"/>
        </a:p>
      </dgm:t>
    </dgm:pt>
    <dgm:pt modelId="{034EBDEB-FF9A-4D3D-9E2D-9DFD89E0FDCD}" type="sibTrans" cxnId="{5FAF4867-C505-4A5E-BBF7-151127485DC3}">
      <dgm:prSet/>
      <dgm:spPr/>
      <dgm:t>
        <a:bodyPr/>
        <a:lstStyle/>
        <a:p>
          <a:endParaRPr lang="en-US"/>
        </a:p>
      </dgm:t>
    </dgm:pt>
    <dgm:pt modelId="{A20E62F9-912E-4D9B-A9F3-A9AE43A05574}">
      <dgm:prSet/>
      <dgm:spPr/>
      <dgm:t>
        <a:bodyPr/>
        <a:lstStyle/>
        <a:p>
          <a:r>
            <a:rPr lang="en-GB"/>
            <a:t>Why partnership is so important for our children </a:t>
          </a:r>
          <a:endParaRPr lang="en-US"/>
        </a:p>
      </dgm:t>
    </dgm:pt>
    <dgm:pt modelId="{9F2D4879-9019-44B4-AD2D-ACE0AC424200}" type="parTrans" cxnId="{422CE821-8297-4875-B749-D7D0B409A4A6}">
      <dgm:prSet/>
      <dgm:spPr/>
      <dgm:t>
        <a:bodyPr/>
        <a:lstStyle/>
        <a:p>
          <a:endParaRPr lang="en-US"/>
        </a:p>
      </dgm:t>
    </dgm:pt>
    <dgm:pt modelId="{8C755EA8-802B-42A4-B77E-7041AE5BA0A1}" type="sibTrans" cxnId="{422CE821-8297-4875-B749-D7D0B409A4A6}">
      <dgm:prSet/>
      <dgm:spPr/>
      <dgm:t>
        <a:bodyPr/>
        <a:lstStyle/>
        <a:p>
          <a:endParaRPr lang="en-US"/>
        </a:p>
      </dgm:t>
    </dgm:pt>
    <dgm:pt modelId="{75837217-B5D9-47AA-80CC-61881F62659C}">
      <dgm:prSet/>
      <dgm:spPr/>
      <dgm:t>
        <a:bodyPr/>
        <a:lstStyle/>
        <a:p>
          <a:r>
            <a:rPr lang="en-GB"/>
            <a:t>Sharing our calculation policy to support your Year One or Year Two child at home.</a:t>
          </a:r>
          <a:endParaRPr lang="en-US"/>
        </a:p>
      </dgm:t>
    </dgm:pt>
    <dgm:pt modelId="{DED1B2CF-9B8F-4FFC-A880-124460492429}" type="parTrans" cxnId="{FF1EA70A-297A-4A74-B9E2-6A4BDF3CE713}">
      <dgm:prSet/>
      <dgm:spPr/>
      <dgm:t>
        <a:bodyPr/>
        <a:lstStyle/>
        <a:p>
          <a:endParaRPr lang="en-US"/>
        </a:p>
      </dgm:t>
    </dgm:pt>
    <dgm:pt modelId="{A832E9FB-A5A6-44E3-BB7C-0D1293F5E652}" type="sibTrans" cxnId="{FF1EA70A-297A-4A74-B9E2-6A4BDF3CE713}">
      <dgm:prSet/>
      <dgm:spPr/>
      <dgm:t>
        <a:bodyPr/>
        <a:lstStyle/>
        <a:p>
          <a:endParaRPr lang="en-US"/>
        </a:p>
      </dgm:t>
    </dgm:pt>
    <dgm:pt modelId="{B74A5B5D-E6A9-4C8B-95AB-F21B869A53C4}">
      <dgm:prSet/>
      <dgm:spPr/>
      <dgm:t>
        <a:bodyPr/>
        <a:lstStyle/>
        <a:p>
          <a:r>
            <a:rPr lang="en-GB"/>
            <a:t>Opportunity to work with your child in class. </a:t>
          </a:r>
          <a:endParaRPr lang="en-US"/>
        </a:p>
      </dgm:t>
    </dgm:pt>
    <dgm:pt modelId="{C811E3EE-083A-4096-A0A6-99F8C82A5841}" type="parTrans" cxnId="{541F435C-029F-4A95-ABF9-C85D325A12B8}">
      <dgm:prSet/>
      <dgm:spPr/>
      <dgm:t>
        <a:bodyPr/>
        <a:lstStyle/>
        <a:p>
          <a:endParaRPr lang="en-US"/>
        </a:p>
      </dgm:t>
    </dgm:pt>
    <dgm:pt modelId="{D33B4C8B-4471-4CAC-8488-63E65382A0B1}" type="sibTrans" cxnId="{541F435C-029F-4A95-ABF9-C85D325A12B8}">
      <dgm:prSet/>
      <dgm:spPr/>
      <dgm:t>
        <a:bodyPr/>
        <a:lstStyle/>
        <a:p>
          <a:endParaRPr lang="en-US"/>
        </a:p>
      </dgm:t>
    </dgm:pt>
    <dgm:pt modelId="{08AC02DD-5EFA-4F42-A24C-06A9ABE8C71E}" type="pres">
      <dgm:prSet presAssocID="{7552D255-443B-49ED-8C21-014D4A046C3C}" presName="linear" presStyleCnt="0">
        <dgm:presLayoutVars>
          <dgm:animLvl val="lvl"/>
          <dgm:resizeHandles val="exact"/>
        </dgm:presLayoutVars>
      </dgm:prSet>
      <dgm:spPr/>
    </dgm:pt>
    <dgm:pt modelId="{71C7F97B-CA70-4F67-8D8C-D3452835AD06}" type="pres">
      <dgm:prSet presAssocID="{DFEF3DB7-504B-4A81-9E32-0C69D0218F87}" presName="parentText" presStyleLbl="node1" presStyleIdx="0" presStyleCnt="5">
        <dgm:presLayoutVars>
          <dgm:chMax val="0"/>
          <dgm:bulletEnabled val="1"/>
        </dgm:presLayoutVars>
      </dgm:prSet>
      <dgm:spPr/>
    </dgm:pt>
    <dgm:pt modelId="{15191C36-EE36-4DAA-B897-C920F78534C8}" type="pres">
      <dgm:prSet presAssocID="{72C1A6DD-001D-4BBD-AD41-B616C6EBAC7B}" presName="spacer" presStyleCnt="0"/>
      <dgm:spPr/>
    </dgm:pt>
    <dgm:pt modelId="{D2EBA204-333D-4F15-87E4-4C5B489025BC}" type="pres">
      <dgm:prSet presAssocID="{F57D5E3A-E7A1-4B25-9F5B-A5E8CB0D0539}" presName="parentText" presStyleLbl="node1" presStyleIdx="1" presStyleCnt="5">
        <dgm:presLayoutVars>
          <dgm:chMax val="0"/>
          <dgm:bulletEnabled val="1"/>
        </dgm:presLayoutVars>
      </dgm:prSet>
      <dgm:spPr/>
    </dgm:pt>
    <dgm:pt modelId="{E82612B9-3514-4E33-B881-FCAE09E849F6}" type="pres">
      <dgm:prSet presAssocID="{034EBDEB-FF9A-4D3D-9E2D-9DFD89E0FDCD}" presName="spacer" presStyleCnt="0"/>
      <dgm:spPr/>
    </dgm:pt>
    <dgm:pt modelId="{AAEC687D-F641-4A31-AC25-12787CBBA5BA}" type="pres">
      <dgm:prSet presAssocID="{A20E62F9-912E-4D9B-A9F3-A9AE43A05574}" presName="parentText" presStyleLbl="node1" presStyleIdx="2" presStyleCnt="5">
        <dgm:presLayoutVars>
          <dgm:chMax val="0"/>
          <dgm:bulletEnabled val="1"/>
        </dgm:presLayoutVars>
      </dgm:prSet>
      <dgm:spPr/>
    </dgm:pt>
    <dgm:pt modelId="{50EE721D-D9A7-4F8A-B770-DF1C15EDB3AA}" type="pres">
      <dgm:prSet presAssocID="{8C755EA8-802B-42A4-B77E-7041AE5BA0A1}" presName="spacer" presStyleCnt="0"/>
      <dgm:spPr/>
    </dgm:pt>
    <dgm:pt modelId="{DA7C092A-7B0F-421E-A12E-98918CE19D82}" type="pres">
      <dgm:prSet presAssocID="{75837217-B5D9-47AA-80CC-61881F62659C}" presName="parentText" presStyleLbl="node1" presStyleIdx="3" presStyleCnt="5">
        <dgm:presLayoutVars>
          <dgm:chMax val="0"/>
          <dgm:bulletEnabled val="1"/>
        </dgm:presLayoutVars>
      </dgm:prSet>
      <dgm:spPr/>
    </dgm:pt>
    <dgm:pt modelId="{F8A93226-FDEF-43C8-8BCC-D712D2C5E355}" type="pres">
      <dgm:prSet presAssocID="{A832E9FB-A5A6-44E3-BB7C-0D1293F5E652}" presName="spacer" presStyleCnt="0"/>
      <dgm:spPr/>
    </dgm:pt>
    <dgm:pt modelId="{916E4FDF-A017-4849-AC22-547B398083B2}" type="pres">
      <dgm:prSet presAssocID="{B74A5B5D-E6A9-4C8B-95AB-F21B869A53C4}" presName="parentText" presStyleLbl="node1" presStyleIdx="4" presStyleCnt="5">
        <dgm:presLayoutVars>
          <dgm:chMax val="0"/>
          <dgm:bulletEnabled val="1"/>
        </dgm:presLayoutVars>
      </dgm:prSet>
      <dgm:spPr/>
    </dgm:pt>
  </dgm:ptLst>
  <dgm:cxnLst>
    <dgm:cxn modelId="{FF1EA70A-297A-4A74-B9E2-6A4BDF3CE713}" srcId="{7552D255-443B-49ED-8C21-014D4A046C3C}" destId="{75837217-B5D9-47AA-80CC-61881F62659C}" srcOrd="3" destOrd="0" parTransId="{DED1B2CF-9B8F-4FFC-A880-124460492429}" sibTransId="{A832E9FB-A5A6-44E3-BB7C-0D1293F5E652}"/>
    <dgm:cxn modelId="{5365821D-37BF-462F-9D7C-B05DECBCD88D}" type="presOf" srcId="{7552D255-443B-49ED-8C21-014D4A046C3C}" destId="{08AC02DD-5EFA-4F42-A24C-06A9ABE8C71E}" srcOrd="0" destOrd="0" presId="urn:microsoft.com/office/officeart/2005/8/layout/vList2"/>
    <dgm:cxn modelId="{422CE821-8297-4875-B749-D7D0B409A4A6}" srcId="{7552D255-443B-49ED-8C21-014D4A046C3C}" destId="{A20E62F9-912E-4D9B-A9F3-A9AE43A05574}" srcOrd="2" destOrd="0" parTransId="{9F2D4879-9019-44B4-AD2D-ACE0AC424200}" sibTransId="{8C755EA8-802B-42A4-B77E-7041AE5BA0A1}"/>
    <dgm:cxn modelId="{541F435C-029F-4A95-ABF9-C85D325A12B8}" srcId="{7552D255-443B-49ED-8C21-014D4A046C3C}" destId="{B74A5B5D-E6A9-4C8B-95AB-F21B869A53C4}" srcOrd="4" destOrd="0" parTransId="{C811E3EE-083A-4096-A0A6-99F8C82A5841}" sibTransId="{D33B4C8B-4471-4CAC-8488-63E65382A0B1}"/>
    <dgm:cxn modelId="{08622A61-6C36-479C-A9FF-789DBC554514}" srcId="{7552D255-443B-49ED-8C21-014D4A046C3C}" destId="{DFEF3DB7-504B-4A81-9E32-0C69D0218F87}" srcOrd="0" destOrd="0" parTransId="{3ABE0A03-408E-4C8B-8BF3-3509F871010E}" sibTransId="{72C1A6DD-001D-4BBD-AD41-B616C6EBAC7B}"/>
    <dgm:cxn modelId="{C33AE262-A100-40C9-80AB-A622EB630A07}" type="presOf" srcId="{A20E62F9-912E-4D9B-A9F3-A9AE43A05574}" destId="{AAEC687D-F641-4A31-AC25-12787CBBA5BA}" srcOrd="0" destOrd="0" presId="urn:microsoft.com/office/officeart/2005/8/layout/vList2"/>
    <dgm:cxn modelId="{5FAF4867-C505-4A5E-BBF7-151127485DC3}" srcId="{7552D255-443B-49ED-8C21-014D4A046C3C}" destId="{F57D5E3A-E7A1-4B25-9F5B-A5E8CB0D0539}" srcOrd="1" destOrd="0" parTransId="{3DC05FF1-7CC2-486D-8976-242D18A64F8B}" sibTransId="{034EBDEB-FF9A-4D3D-9E2D-9DFD89E0FDCD}"/>
    <dgm:cxn modelId="{CF39F386-8E41-46E4-90AB-CDECD4081C1D}" type="presOf" srcId="{F57D5E3A-E7A1-4B25-9F5B-A5E8CB0D0539}" destId="{D2EBA204-333D-4F15-87E4-4C5B489025BC}" srcOrd="0" destOrd="0" presId="urn:microsoft.com/office/officeart/2005/8/layout/vList2"/>
    <dgm:cxn modelId="{55650395-B79B-404D-B1EE-FD760CCC3E2A}" type="presOf" srcId="{B74A5B5D-E6A9-4C8B-95AB-F21B869A53C4}" destId="{916E4FDF-A017-4849-AC22-547B398083B2}" srcOrd="0" destOrd="0" presId="urn:microsoft.com/office/officeart/2005/8/layout/vList2"/>
    <dgm:cxn modelId="{B7EDAF9A-27F2-4900-84AA-EBDB9782976C}" type="presOf" srcId="{75837217-B5D9-47AA-80CC-61881F62659C}" destId="{DA7C092A-7B0F-421E-A12E-98918CE19D82}" srcOrd="0" destOrd="0" presId="urn:microsoft.com/office/officeart/2005/8/layout/vList2"/>
    <dgm:cxn modelId="{0B03089E-4DB5-4864-8B58-054D3D9E652B}" type="presOf" srcId="{DFEF3DB7-504B-4A81-9E32-0C69D0218F87}" destId="{71C7F97B-CA70-4F67-8D8C-D3452835AD06}" srcOrd="0" destOrd="0" presId="urn:microsoft.com/office/officeart/2005/8/layout/vList2"/>
    <dgm:cxn modelId="{B2C5F0E8-A472-4F9E-874B-CAEFF6BF6C8F}" type="presParOf" srcId="{08AC02DD-5EFA-4F42-A24C-06A9ABE8C71E}" destId="{71C7F97B-CA70-4F67-8D8C-D3452835AD06}" srcOrd="0" destOrd="0" presId="urn:microsoft.com/office/officeart/2005/8/layout/vList2"/>
    <dgm:cxn modelId="{89C8BA53-BEAF-463E-B9A6-E06047EB2F98}" type="presParOf" srcId="{08AC02DD-5EFA-4F42-A24C-06A9ABE8C71E}" destId="{15191C36-EE36-4DAA-B897-C920F78534C8}" srcOrd="1" destOrd="0" presId="urn:microsoft.com/office/officeart/2005/8/layout/vList2"/>
    <dgm:cxn modelId="{AA2F8AE8-5967-486D-BFA1-2D50755EB6CE}" type="presParOf" srcId="{08AC02DD-5EFA-4F42-A24C-06A9ABE8C71E}" destId="{D2EBA204-333D-4F15-87E4-4C5B489025BC}" srcOrd="2" destOrd="0" presId="urn:microsoft.com/office/officeart/2005/8/layout/vList2"/>
    <dgm:cxn modelId="{FCD4EAF2-C127-4660-9497-91516C151F98}" type="presParOf" srcId="{08AC02DD-5EFA-4F42-A24C-06A9ABE8C71E}" destId="{E82612B9-3514-4E33-B881-FCAE09E849F6}" srcOrd="3" destOrd="0" presId="urn:microsoft.com/office/officeart/2005/8/layout/vList2"/>
    <dgm:cxn modelId="{78D24BF9-C899-473B-B2FD-2E660D9DD8AD}" type="presParOf" srcId="{08AC02DD-5EFA-4F42-A24C-06A9ABE8C71E}" destId="{AAEC687D-F641-4A31-AC25-12787CBBA5BA}" srcOrd="4" destOrd="0" presId="urn:microsoft.com/office/officeart/2005/8/layout/vList2"/>
    <dgm:cxn modelId="{401B45C2-51E4-4888-81BF-5A1F910E76FF}" type="presParOf" srcId="{08AC02DD-5EFA-4F42-A24C-06A9ABE8C71E}" destId="{50EE721D-D9A7-4F8A-B770-DF1C15EDB3AA}" srcOrd="5" destOrd="0" presId="urn:microsoft.com/office/officeart/2005/8/layout/vList2"/>
    <dgm:cxn modelId="{19133BF0-DE80-434B-8937-0480049C743A}" type="presParOf" srcId="{08AC02DD-5EFA-4F42-A24C-06A9ABE8C71E}" destId="{DA7C092A-7B0F-421E-A12E-98918CE19D82}" srcOrd="6" destOrd="0" presId="urn:microsoft.com/office/officeart/2005/8/layout/vList2"/>
    <dgm:cxn modelId="{BB9FAF28-60C5-4794-97F4-A626CE29E51D}" type="presParOf" srcId="{08AC02DD-5EFA-4F42-A24C-06A9ABE8C71E}" destId="{F8A93226-FDEF-43C8-8BCC-D712D2C5E355}" srcOrd="7" destOrd="0" presId="urn:microsoft.com/office/officeart/2005/8/layout/vList2"/>
    <dgm:cxn modelId="{DA478C2E-9BC2-49B7-97E4-84399463B31F}" type="presParOf" srcId="{08AC02DD-5EFA-4F42-A24C-06A9ABE8C71E}" destId="{916E4FDF-A017-4849-AC22-547B398083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0B558D-CD8E-42AC-AB02-4EAA5C26DCD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1B0FD21-6746-45C4-A355-C281780299D4}">
      <dgm:prSet/>
      <dgm:spPr/>
      <dgm:t>
        <a:bodyPr/>
        <a:lstStyle/>
        <a:p>
          <a:pPr marL="0" marR="0" lvl="0" indent="0" defTabSz="914400" eaLnBrk="1" fontAlgn="auto" latinLnBrk="0" hangingPunct="1">
            <a:spcBef>
              <a:spcPts val="0"/>
            </a:spcBef>
            <a:spcAft>
              <a:spcPts val="0"/>
            </a:spcAft>
            <a:buClrTx/>
            <a:buSzTx/>
            <a:buFontTx/>
            <a:buNone/>
            <a:tabLst/>
            <a:defRPr/>
          </a:pPr>
          <a:r>
            <a:rPr lang="en-GB" dirty="0"/>
            <a:t>All learning is based on the expectations outlined in the Year one and Year two National Curriculum. </a:t>
          </a:r>
        </a:p>
        <a:p>
          <a:pPr marL="0" marR="0" lvl="0" indent="0" defTabSz="914400" eaLnBrk="1" fontAlgn="auto" latinLnBrk="0" hangingPunct="1">
            <a:spcBef>
              <a:spcPts val="0"/>
            </a:spcBef>
            <a:spcAft>
              <a:spcPts val="0"/>
            </a:spcAft>
            <a:buClrTx/>
            <a:buSzTx/>
            <a:buFontTx/>
            <a:buNone/>
            <a:tabLst/>
            <a:defRPr/>
          </a:pPr>
          <a:r>
            <a:rPr lang="en-GB" dirty="0"/>
            <a:t> </a:t>
          </a:r>
          <a:endParaRPr lang="en-US" dirty="0"/>
        </a:p>
        <a:p>
          <a:pPr marL="0" lvl="0" defTabSz="933450">
            <a:spcBef>
              <a:spcPct val="0"/>
            </a:spcBef>
            <a:spcAft>
              <a:spcPct val="35000"/>
            </a:spcAft>
            <a:buNone/>
          </a:pPr>
          <a:r>
            <a:rPr lang="en-GB" dirty="0"/>
            <a:t>Your Year One or Year Two child will receive a daily formal session of Mathematics with their class teacher. </a:t>
          </a:r>
        </a:p>
      </dgm:t>
    </dgm:pt>
    <dgm:pt modelId="{0C1939DF-049A-4156-BBE0-CFA732726665}" type="parTrans" cxnId="{7550EB79-0B7B-417A-A3B9-C6445A6D34FE}">
      <dgm:prSet/>
      <dgm:spPr/>
      <dgm:t>
        <a:bodyPr/>
        <a:lstStyle/>
        <a:p>
          <a:endParaRPr lang="en-US"/>
        </a:p>
      </dgm:t>
    </dgm:pt>
    <dgm:pt modelId="{849F0DC8-DA3B-460F-B245-064A3577A24B}" type="sibTrans" cxnId="{7550EB79-0B7B-417A-A3B9-C6445A6D34FE}">
      <dgm:prSet/>
      <dgm:spPr/>
      <dgm:t>
        <a:bodyPr/>
        <a:lstStyle/>
        <a:p>
          <a:endParaRPr lang="en-US"/>
        </a:p>
      </dgm:t>
    </dgm:pt>
    <dgm:pt modelId="{401264AF-5C20-4E2B-9BDA-1F67E9C1AE0E}">
      <dgm:prSet/>
      <dgm:spPr/>
      <dgm:t>
        <a:bodyPr/>
        <a:lstStyle/>
        <a:p>
          <a:r>
            <a:rPr lang="en-GB" dirty="0"/>
            <a:t>During a lesson , your child will develop a deeper understanding of a concept and its application rather than just merely learning a calculation method. </a:t>
          </a:r>
        </a:p>
        <a:p>
          <a:endParaRPr lang="en-GB" dirty="0"/>
        </a:p>
        <a:p>
          <a:r>
            <a:rPr lang="en-GB" dirty="0"/>
            <a:t>We aim for children to develop efficient mental strategies, as well as efficient written approaches to calculations. </a:t>
          </a:r>
          <a:endParaRPr lang="en-US" dirty="0"/>
        </a:p>
      </dgm:t>
    </dgm:pt>
    <dgm:pt modelId="{D8F11666-3E32-4F66-B815-00E9039C5AAB}" type="parTrans" cxnId="{34FCDD9F-F598-471D-8034-312A48FEAB9E}">
      <dgm:prSet/>
      <dgm:spPr/>
      <dgm:t>
        <a:bodyPr/>
        <a:lstStyle/>
        <a:p>
          <a:endParaRPr lang="en-US"/>
        </a:p>
      </dgm:t>
    </dgm:pt>
    <dgm:pt modelId="{E54A59E6-0E37-4632-B35B-DD1F868D95D0}" type="sibTrans" cxnId="{34FCDD9F-F598-471D-8034-312A48FEAB9E}">
      <dgm:prSet/>
      <dgm:spPr/>
      <dgm:t>
        <a:bodyPr/>
        <a:lstStyle/>
        <a:p>
          <a:endParaRPr lang="en-US"/>
        </a:p>
      </dgm:t>
    </dgm:pt>
    <dgm:pt modelId="{980F52E5-E1C6-4BC4-801C-E0637773BC4B}">
      <dgm:prSet/>
      <dgm:spPr/>
      <dgm:t>
        <a:bodyPr/>
        <a:lstStyle/>
        <a:p>
          <a:r>
            <a:rPr lang="en-GB" dirty="0"/>
            <a:t>Work may focus on new concepts, revisiting methods or developing concepts through reasoning and problem solving. </a:t>
          </a:r>
        </a:p>
        <a:p>
          <a:endParaRPr lang="en-GB" dirty="0"/>
        </a:p>
        <a:p>
          <a:r>
            <a:rPr lang="en-GB" dirty="0"/>
            <a:t>Each pupil will receive feedback in the moment , marking away from the child can lead to misconceptions and future difficulties. </a:t>
          </a:r>
          <a:endParaRPr lang="en-US" dirty="0"/>
        </a:p>
      </dgm:t>
    </dgm:pt>
    <dgm:pt modelId="{36AB98B0-FC65-405B-A373-BA008E10EE5B}" type="parTrans" cxnId="{54C74021-5B3F-429D-BC99-D9E1D746B942}">
      <dgm:prSet/>
      <dgm:spPr/>
      <dgm:t>
        <a:bodyPr/>
        <a:lstStyle/>
        <a:p>
          <a:endParaRPr lang="en-US"/>
        </a:p>
      </dgm:t>
    </dgm:pt>
    <dgm:pt modelId="{54039E19-B698-4E6C-B652-29422D97FAC7}" type="sibTrans" cxnId="{54C74021-5B3F-429D-BC99-D9E1D746B942}">
      <dgm:prSet/>
      <dgm:spPr/>
      <dgm:t>
        <a:bodyPr/>
        <a:lstStyle/>
        <a:p>
          <a:endParaRPr lang="en-US"/>
        </a:p>
      </dgm:t>
    </dgm:pt>
    <dgm:pt modelId="{6B6FA4FC-CDCE-4FF1-9C73-D987C15AA70F}">
      <dgm:prSet/>
      <dgm:spPr/>
      <dgm:t>
        <a:bodyPr/>
        <a:lstStyle/>
        <a:p>
          <a:r>
            <a:rPr lang="en-GB" dirty="0"/>
            <a:t>In your </a:t>
          </a:r>
          <a:r>
            <a:rPr lang="en-GB" dirty="0" err="1"/>
            <a:t>childs</a:t>
          </a:r>
          <a:r>
            <a:rPr lang="en-GB" dirty="0"/>
            <a:t> books, teachers will give feedback in green and your child may make corrections in purple pen.</a:t>
          </a:r>
        </a:p>
        <a:p>
          <a:endParaRPr lang="en-GB" dirty="0"/>
        </a:p>
        <a:p>
          <a:r>
            <a:rPr lang="en-GB" dirty="0"/>
            <a:t>  </a:t>
          </a:r>
        </a:p>
        <a:p>
          <a:endParaRPr lang="en-US" dirty="0"/>
        </a:p>
      </dgm:t>
    </dgm:pt>
    <dgm:pt modelId="{FF574AA7-D5B9-4A76-9BD4-B5D466A2229B}" type="parTrans" cxnId="{F843C7C1-2085-4C56-AD2F-8627112D0CE2}">
      <dgm:prSet/>
      <dgm:spPr/>
      <dgm:t>
        <a:bodyPr/>
        <a:lstStyle/>
        <a:p>
          <a:endParaRPr lang="en-US"/>
        </a:p>
      </dgm:t>
    </dgm:pt>
    <dgm:pt modelId="{83E87D6A-5108-440E-A547-347C9D9F2D8A}" type="sibTrans" cxnId="{F843C7C1-2085-4C56-AD2F-8627112D0CE2}">
      <dgm:prSet/>
      <dgm:spPr/>
      <dgm:t>
        <a:bodyPr/>
        <a:lstStyle/>
        <a:p>
          <a:endParaRPr lang="en-US"/>
        </a:p>
      </dgm:t>
    </dgm:pt>
    <dgm:pt modelId="{8C44656B-BB1F-406A-9769-CE5AB84F085B}" type="pres">
      <dgm:prSet presAssocID="{2B0B558D-CD8E-42AC-AB02-4EAA5C26DCDC}" presName="linear" presStyleCnt="0">
        <dgm:presLayoutVars>
          <dgm:animLvl val="lvl"/>
          <dgm:resizeHandles val="exact"/>
        </dgm:presLayoutVars>
      </dgm:prSet>
      <dgm:spPr/>
    </dgm:pt>
    <dgm:pt modelId="{1EC0F1AE-3C89-47E3-804B-2CACB3AF45B4}" type="pres">
      <dgm:prSet presAssocID="{01B0FD21-6746-45C4-A355-C281780299D4}" presName="parentText" presStyleLbl="node1" presStyleIdx="0" presStyleCnt="4">
        <dgm:presLayoutVars>
          <dgm:chMax val="0"/>
          <dgm:bulletEnabled val="1"/>
        </dgm:presLayoutVars>
      </dgm:prSet>
      <dgm:spPr/>
    </dgm:pt>
    <dgm:pt modelId="{F8681284-91D4-4252-8E2D-2AFA39EDEFA8}" type="pres">
      <dgm:prSet presAssocID="{849F0DC8-DA3B-460F-B245-064A3577A24B}" presName="spacer" presStyleCnt="0"/>
      <dgm:spPr/>
    </dgm:pt>
    <dgm:pt modelId="{D0E8DCCB-685A-40E1-9006-DD49B84429E5}" type="pres">
      <dgm:prSet presAssocID="{401264AF-5C20-4E2B-9BDA-1F67E9C1AE0E}" presName="parentText" presStyleLbl="node1" presStyleIdx="1" presStyleCnt="4">
        <dgm:presLayoutVars>
          <dgm:chMax val="0"/>
          <dgm:bulletEnabled val="1"/>
        </dgm:presLayoutVars>
      </dgm:prSet>
      <dgm:spPr/>
    </dgm:pt>
    <dgm:pt modelId="{6FE7DF97-455F-46DC-8182-977532EC6CAC}" type="pres">
      <dgm:prSet presAssocID="{E54A59E6-0E37-4632-B35B-DD1F868D95D0}" presName="spacer" presStyleCnt="0"/>
      <dgm:spPr/>
    </dgm:pt>
    <dgm:pt modelId="{65C6A553-882D-4FB8-917A-96EBEC1F4FC4}" type="pres">
      <dgm:prSet presAssocID="{980F52E5-E1C6-4BC4-801C-E0637773BC4B}" presName="parentText" presStyleLbl="node1" presStyleIdx="2" presStyleCnt="4">
        <dgm:presLayoutVars>
          <dgm:chMax val="0"/>
          <dgm:bulletEnabled val="1"/>
        </dgm:presLayoutVars>
      </dgm:prSet>
      <dgm:spPr/>
    </dgm:pt>
    <dgm:pt modelId="{9F693FFC-3313-4841-B566-E11258D81078}" type="pres">
      <dgm:prSet presAssocID="{54039E19-B698-4E6C-B652-29422D97FAC7}" presName="spacer" presStyleCnt="0"/>
      <dgm:spPr/>
    </dgm:pt>
    <dgm:pt modelId="{B6DB46C0-1963-4DE3-8690-C10E7882840D}" type="pres">
      <dgm:prSet presAssocID="{6B6FA4FC-CDCE-4FF1-9C73-D987C15AA70F}" presName="parentText" presStyleLbl="node1" presStyleIdx="3" presStyleCnt="4">
        <dgm:presLayoutVars>
          <dgm:chMax val="0"/>
          <dgm:bulletEnabled val="1"/>
        </dgm:presLayoutVars>
      </dgm:prSet>
      <dgm:spPr/>
    </dgm:pt>
  </dgm:ptLst>
  <dgm:cxnLst>
    <dgm:cxn modelId="{4BBCD302-2DF1-4D65-9BDD-56998B2BED48}" type="presOf" srcId="{980F52E5-E1C6-4BC4-801C-E0637773BC4B}" destId="{65C6A553-882D-4FB8-917A-96EBEC1F4FC4}" srcOrd="0" destOrd="0" presId="urn:microsoft.com/office/officeart/2005/8/layout/vList2"/>
    <dgm:cxn modelId="{8CF62307-E48D-4D8B-9DAF-CAFB6EEFAFBE}" type="presOf" srcId="{2B0B558D-CD8E-42AC-AB02-4EAA5C26DCDC}" destId="{8C44656B-BB1F-406A-9769-CE5AB84F085B}" srcOrd="0" destOrd="0" presId="urn:microsoft.com/office/officeart/2005/8/layout/vList2"/>
    <dgm:cxn modelId="{54C74021-5B3F-429D-BC99-D9E1D746B942}" srcId="{2B0B558D-CD8E-42AC-AB02-4EAA5C26DCDC}" destId="{980F52E5-E1C6-4BC4-801C-E0637773BC4B}" srcOrd="2" destOrd="0" parTransId="{36AB98B0-FC65-405B-A373-BA008E10EE5B}" sibTransId="{54039E19-B698-4E6C-B652-29422D97FAC7}"/>
    <dgm:cxn modelId="{7D6B8D6B-DDF7-4194-8C3C-FF8B9F41C1CE}" type="presOf" srcId="{401264AF-5C20-4E2B-9BDA-1F67E9C1AE0E}" destId="{D0E8DCCB-685A-40E1-9006-DD49B84429E5}" srcOrd="0" destOrd="0" presId="urn:microsoft.com/office/officeart/2005/8/layout/vList2"/>
    <dgm:cxn modelId="{7550EB79-0B7B-417A-A3B9-C6445A6D34FE}" srcId="{2B0B558D-CD8E-42AC-AB02-4EAA5C26DCDC}" destId="{01B0FD21-6746-45C4-A355-C281780299D4}" srcOrd="0" destOrd="0" parTransId="{0C1939DF-049A-4156-BBE0-CFA732726665}" sibTransId="{849F0DC8-DA3B-460F-B245-064A3577A24B}"/>
    <dgm:cxn modelId="{A700D77D-54D0-4BD7-988D-042860737BB1}" type="presOf" srcId="{01B0FD21-6746-45C4-A355-C281780299D4}" destId="{1EC0F1AE-3C89-47E3-804B-2CACB3AF45B4}" srcOrd="0" destOrd="0" presId="urn:microsoft.com/office/officeart/2005/8/layout/vList2"/>
    <dgm:cxn modelId="{34FCDD9F-F598-471D-8034-312A48FEAB9E}" srcId="{2B0B558D-CD8E-42AC-AB02-4EAA5C26DCDC}" destId="{401264AF-5C20-4E2B-9BDA-1F67E9C1AE0E}" srcOrd="1" destOrd="0" parTransId="{D8F11666-3E32-4F66-B815-00E9039C5AAB}" sibTransId="{E54A59E6-0E37-4632-B35B-DD1F868D95D0}"/>
    <dgm:cxn modelId="{58E87CA9-5804-4236-AFD1-36C34F7CD262}" type="presOf" srcId="{6B6FA4FC-CDCE-4FF1-9C73-D987C15AA70F}" destId="{B6DB46C0-1963-4DE3-8690-C10E7882840D}" srcOrd="0" destOrd="0" presId="urn:microsoft.com/office/officeart/2005/8/layout/vList2"/>
    <dgm:cxn modelId="{F843C7C1-2085-4C56-AD2F-8627112D0CE2}" srcId="{2B0B558D-CD8E-42AC-AB02-4EAA5C26DCDC}" destId="{6B6FA4FC-CDCE-4FF1-9C73-D987C15AA70F}" srcOrd="3" destOrd="0" parTransId="{FF574AA7-D5B9-4A76-9BD4-B5D466A2229B}" sibTransId="{83E87D6A-5108-440E-A547-347C9D9F2D8A}"/>
    <dgm:cxn modelId="{F5B88841-40FE-4C2F-918F-1FD9C3D06C7F}" type="presParOf" srcId="{8C44656B-BB1F-406A-9769-CE5AB84F085B}" destId="{1EC0F1AE-3C89-47E3-804B-2CACB3AF45B4}" srcOrd="0" destOrd="0" presId="urn:microsoft.com/office/officeart/2005/8/layout/vList2"/>
    <dgm:cxn modelId="{CFDDC72B-D6E6-415C-AE77-7FB5FDC1DC22}" type="presParOf" srcId="{8C44656B-BB1F-406A-9769-CE5AB84F085B}" destId="{F8681284-91D4-4252-8E2D-2AFA39EDEFA8}" srcOrd="1" destOrd="0" presId="urn:microsoft.com/office/officeart/2005/8/layout/vList2"/>
    <dgm:cxn modelId="{0656273B-1155-4254-AB9B-37668D6D1BC4}" type="presParOf" srcId="{8C44656B-BB1F-406A-9769-CE5AB84F085B}" destId="{D0E8DCCB-685A-40E1-9006-DD49B84429E5}" srcOrd="2" destOrd="0" presId="urn:microsoft.com/office/officeart/2005/8/layout/vList2"/>
    <dgm:cxn modelId="{7F8A871B-7F75-4CB3-A2F9-E8F351D2FF87}" type="presParOf" srcId="{8C44656B-BB1F-406A-9769-CE5AB84F085B}" destId="{6FE7DF97-455F-46DC-8182-977532EC6CAC}" srcOrd="3" destOrd="0" presId="urn:microsoft.com/office/officeart/2005/8/layout/vList2"/>
    <dgm:cxn modelId="{36AB0244-2CD9-44F2-AD52-2F846BF49A0E}" type="presParOf" srcId="{8C44656B-BB1F-406A-9769-CE5AB84F085B}" destId="{65C6A553-882D-4FB8-917A-96EBEC1F4FC4}" srcOrd="4" destOrd="0" presId="urn:microsoft.com/office/officeart/2005/8/layout/vList2"/>
    <dgm:cxn modelId="{C4F21AD7-0DDB-4B32-ABE8-B30A72F805CD}" type="presParOf" srcId="{8C44656B-BB1F-406A-9769-CE5AB84F085B}" destId="{9F693FFC-3313-4841-B566-E11258D81078}" srcOrd="5" destOrd="0" presId="urn:microsoft.com/office/officeart/2005/8/layout/vList2"/>
    <dgm:cxn modelId="{9DFFEA2D-042F-4F69-A290-472B1F49BC7A}" type="presParOf" srcId="{8C44656B-BB1F-406A-9769-CE5AB84F085B}" destId="{B6DB46C0-1963-4DE3-8690-C10E7882840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8CAA5F-6663-4A9E-9341-4257FA96A13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E66A031-6555-42EE-8CD1-A4A133E79FF5}">
      <dgm:prSet/>
      <dgm:spPr/>
      <dgm:t>
        <a:bodyPr/>
        <a:lstStyle/>
        <a:p>
          <a:r>
            <a:rPr lang="en-GB" dirty="0"/>
            <a:t>Children often mirror their parents views and opinions about Mathematics – this means that if parents appear not to be confident at Maths , their child will also exhibit similar behaviour. </a:t>
          </a:r>
          <a:endParaRPr lang="en-US" dirty="0"/>
        </a:p>
      </dgm:t>
    </dgm:pt>
    <dgm:pt modelId="{C8C025DA-6CDB-479E-A180-1D32E2069CFD}" type="parTrans" cxnId="{AB2B2F97-11EB-49F3-808E-680D1E3CD83D}">
      <dgm:prSet/>
      <dgm:spPr/>
      <dgm:t>
        <a:bodyPr/>
        <a:lstStyle/>
        <a:p>
          <a:endParaRPr lang="en-US"/>
        </a:p>
      </dgm:t>
    </dgm:pt>
    <dgm:pt modelId="{149A5CD9-8D58-45B9-919C-C3F837B35A32}" type="sibTrans" cxnId="{AB2B2F97-11EB-49F3-808E-680D1E3CD83D}">
      <dgm:prSet/>
      <dgm:spPr/>
      <dgm:t>
        <a:bodyPr/>
        <a:lstStyle/>
        <a:p>
          <a:endParaRPr lang="en-US"/>
        </a:p>
      </dgm:t>
    </dgm:pt>
    <dgm:pt modelId="{796BFA3E-23CA-4392-B0D1-78C1DDAFC78B}">
      <dgm:prSet/>
      <dgm:spPr/>
      <dgm:t>
        <a:bodyPr/>
        <a:lstStyle/>
        <a:p>
          <a:r>
            <a:rPr lang="en-GB"/>
            <a:t>At Chuckery we believe in the power of YET . Developing a growth mindset is important in developing the children’s confidence. Mistakes are seen as positive learning opportunities and we never talk about making errors as a ‘bad thing’ merely that we haven’t mastered the approach yet .  </a:t>
          </a:r>
          <a:endParaRPr lang="en-US"/>
        </a:p>
      </dgm:t>
    </dgm:pt>
    <dgm:pt modelId="{C49F095A-39F0-4416-98D9-8622F81A7095}" type="parTrans" cxnId="{DB91EFA5-1F89-49F0-A93D-D068409BDD68}">
      <dgm:prSet/>
      <dgm:spPr/>
      <dgm:t>
        <a:bodyPr/>
        <a:lstStyle/>
        <a:p>
          <a:endParaRPr lang="en-US"/>
        </a:p>
      </dgm:t>
    </dgm:pt>
    <dgm:pt modelId="{C645860C-9636-468C-B58F-F639507EDCC4}" type="sibTrans" cxnId="{DB91EFA5-1F89-49F0-A93D-D068409BDD68}">
      <dgm:prSet/>
      <dgm:spPr/>
      <dgm:t>
        <a:bodyPr/>
        <a:lstStyle/>
        <a:p>
          <a:endParaRPr lang="en-US"/>
        </a:p>
      </dgm:t>
    </dgm:pt>
    <dgm:pt modelId="{F1C3D27C-479D-490E-B557-1121BF5A0A23}">
      <dgm:prSet/>
      <dgm:spPr/>
      <dgm:t>
        <a:bodyPr/>
        <a:lstStyle/>
        <a:p>
          <a:r>
            <a:rPr lang="en-GB"/>
            <a:t>When parents work with school and adopt the same approach to understanding it means that children have a consistent approach to learning and avoid unnecessary confusion. </a:t>
          </a:r>
          <a:endParaRPr lang="en-US"/>
        </a:p>
      </dgm:t>
    </dgm:pt>
    <dgm:pt modelId="{AF0D58E1-7F36-4B45-87D0-8AEB0FCDC8BD}" type="parTrans" cxnId="{3626E520-6168-436D-9D7A-60EF70ECC4A8}">
      <dgm:prSet/>
      <dgm:spPr/>
      <dgm:t>
        <a:bodyPr/>
        <a:lstStyle/>
        <a:p>
          <a:endParaRPr lang="en-US"/>
        </a:p>
      </dgm:t>
    </dgm:pt>
    <dgm:pt modelId="{07F427D4-941E-45E1-B4F4-9AC2B03E8FB4}" type="sibTrans" cxnId="{3626E520-6168-436D-9D7A-60EF70ECC4A8}">
      <dgm:prSet/>
      <dgm:spPr/>
      <dgm:t>
        <a:bodyPr/>
        <a:lstStyle/>
        <a:p>
          <a:endParaRPr lang="en-US"/>
        </a:p>
      </dgm:t>
    </dgm:pt>
    <dgm:pt modelId="{1DF4B73E-6F26-4D4A-89BB-E1579B02FAB9}" type="pres">
      <dgm:prSet presAssocID="{0C8CAA5F-6663-4A9E-9341-4257FA96A13F}" presName="root" presStyleCnt="0">
        <dgm:presLayoutVars>
          <dgm:dir/>
          <dgm:resizeHandles val="exact"/>
        </dgm:presLayoutVars>
      </dgm:prSet>
      <dgm:spPr/>
    </dgm:pt>
    <dgm:pt modelId="{3F36EC98-A5ED-43D0-BD69-AA8EE213213C}" type="pres">
      <dgm:prSet presAssocID="{BE66A031-6555-42EE-8CD1-A4A133E79FF5}" presName="compNode" presStyleCnt="0"/>
      <dgm:spPr/>
    </dgm:pt>
    <dgm:pt modelId="{8BDD01C4-7409-4F16-99C5-CD3B6EFBC362}" type="pres">
      <dgm:prSet presAssocID="{BE66A031-6555-42EE-8CD1-A4A133E79FF5}" presName="bgRect" presStyleLbl="bgShp" presStyleIdx="0" presStyleCnt="3"/>
      <dgm:spPr/>
    </dgm:pt>
    <dgm:pt modelId="{AD38263C-358C-4414-B30F-DF131EFD73F4}" type="pres">
      <dgm:prSet presAssocID="{BE66A031-6555-42EE-8CD1-A4A133E79F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ent and Child"/>
        </a:ext>
      </dgm:extLst>
    </dgm:pt>
    <dgm:pt modelId="{69F448AF-CCD3-4A2B-87E8-AFE972AE787C}" type="pres">
      <dgm:prSet presAssocID="{BE66A031-6555-42EE-8CD1-A4A133E79FF5}" presName="spaceRect" presStyleCnt="0"/>
      <dgm:spPr/>
    </dgm:pt>
    <dgm:pt modelId="{B30CA033-58D8-4181-BFDF-3AE5B331F429}" type="pres">
      <dgm:prSet presAssocID="{BE66A031-6555-42EE-8CD1-A4A133E79FF5}" presName="parTx" presStyleLbl="revTx" presStyleIdx="0" presStyleCnt="3">
        <dgm:presLayoutVars>
          <dgm:chMax val="0"/>
          <dgm:chPref val="0"/>
        </dgm:presLayoutVars>
      </dgm:prSet>
      <dgm:spPr/>
    </dgm:pt>
    <dgm:pt modelId="{1DB63352-6646-46F0-A3AB-F708AC479803}" type="pres">
      <dgm:prSet presAssocID="{149A5CD9-8D58-45B9-919C-C3F837B35A32}" presName="sibTrans" presStyleCnt="0"/>
      <dgm:spPr/>
    </dgm:pt>
    <dgm:pt modelId="{8E7DBF56-5304-4953-97D4-D88AF3FCC69E}" type="pres">
      <dgm:prSet presAssocID="{796BFA3E-23CA-4392-B0D1-78C1DDAFC78B}" presName="compNode" presStyleCnt="0"/>
      <dgm:spPr/>
    </dgm:pt>
    <dgm:pt modelId="{0BD14CF4-A406-4A6D-93F4-0DD28CFAE8F8}" type="pres">
      <dgm:prSet presAssocID="{796BFA3E-23CA-4392-B0D1-78C1DDAFC78B}" presName="bgRect" presStyleLbl="bgShp" presStyleIdx="1" presStyleCnt="3"/>
      <dgm:spPr/>
    </dgm:pt>
    <dgm:pt modelId="{E030BCC7-9468-4B54-9EF5-5D0572D856D4}" type="pres">
      <dgm:prSet presAssocID="{796BFA3E-23CA-4392-B0D1-78C1DDAFC78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E83281E7-A2E9-4041-996D-B1F8ABE0B9F9}" type="pres">
      <dgm:prSet presAssocID="{796BFA3E-23CA-4392-B0D1-78C1DDAFC78B}" presName="spaceRect" presStyleCnt="0"/>
      <dgm:spPr/>
    </dgm:pt>
    <dgm:pt modelId="{306B15DE-283E-4056-8B99-7BA0DFB8C3E1}" type="pres">
      <dgm:prSet presAssocID="{796BFA3E-23CA-4392-B0D1-78C1DDAFC78B}" presName="parTx" presStyleLbl="revTx" presStyleIdx="1" presStyleCnt="3">
        <dgm:presLayoutVars>
          <dgm:chMax val="0"/>
          <dgm:chPref val="0"/>
        </dgm:presLayoutVars>
      </dgm:prSet>
      <dgm:spPr/>
    </dgm:pt>
    <dgm:pt modelId="{66605A72-5720-4BEF-B48A-D0250D865B02}" type="pres">
      <dgm:prSet presAssocID="{C645860C-9636-468C-B58F-F639507EDCC4}" presName="sibTrans" presStyleCnt="0"/>
      <dgm:spPr/>
    </dgm:pt>
    <dgm:pt modelId="{1523745E-5423-4214-B840-9852AEB0FBA9}" type="pres">
      <dgm:prSet presAssocID="{F1C3D27C-479D-490E-B557-1121BF5A0A23}" presName="compNode" presStyleCnt="0"/>
      <dgm:spPr/>
    </dgm:pt>
    <dgm:pt modelId="{FA5012C6-40F6-4ABA-9BC3-34FFE037FA5A}" type="pres">
      <dgm:prSet presAssocID="{F1C3D27C-479D-490E-B557-1121BF5A0A23}" presName="bgRect" presStyleLbl="bgShp" presStyleIdx="2" presStyleCnt="3"/>
      <dgm:spPr/>
    </dgm:pt>
    <dgm:pt modelId="{CDAAE5BC-7745-41EE-9A40-6C5128182A68}" type="pres">
      <dgm:prSet presAssocID="{F1C3D27C-479D-490E-B557-1121BF5A0A2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FE9086BC-D048-4B68-9062-0536F7F5C069}" type="pres">
      <dgm:prSet presAssocID="{F1C3D27C-479D-490E-B557-1121BF5A0A23}" presName="spaceRect" presStyleCnt="0"/>
      <dgm:spPr/>
    </dgm:pt>
    <dgm:pt modelId="{4708E6F4-99C1-44EF-AA6B-C5C6CF92892C}" type="pres">
      <dgm:prSet presAssocID="{F1C3D27C-479D-490E-B557-1121BF5A0A23}" presName="parTx" presStyleLbl="revTx" presStyleIdx="2" presStyleCnt="3">
        <dgm:presLayoutVars>
          <dgm:chMax val="0"/>
          <dgm:chPref val="0"/>
        </dgm:presLayoutVars>
      </dgm:prSet>
      <dgm:spPr/>
    </dgm:pt>
  </dgm:ptLst>
  <dgm:cxnLst>
    <dgm:cxn modelId="{B93E8402-1975-45DF-8AFC-23D945DBC9F8}" type="presOf" srcId="{0C8CAA5F-6663-4A9E-9341-4257FA96A13F}" destId="{1DF4B73E-6F26-4D4A-89BB-E1579B02FAB9}" srcOrd="0" destOrd="0" presId="urn:microsoft.com/office/officeart/2018/2/layout/IconVerticalSolidList"/>
    <dgm:cxn modelId="{3626E520-6168-436D-9D7A-60EF70ECC4A8}" srcId="{0C8CAA5F-6663-4A9E-9341-4257FA96A13F}" destId="{F1C3D27C-479D-490E-B557-1121BF5A0A23}" srcOrd="2" destOrd="0" parTransId="{AF0D58E1-7F36-4B45-87D0-8AEB0FCDC8BD}" sibTransId="{07F427D4-941E-45E1-B4F4-9AC2B03E8FB4}"/>
    <dgm:cxn modelId="{6203AC31-A191-4A20-B8E7-7CE1E35A02D5}" type="presOf" srcId="{796BFA3E-23CA-4392-B0D1-78C1DDAFC78B}" destId="{306B15DE-283E-4056-8B99-7BA0DFB8C3E1}" srcOrd="0" destOrd="0" presId="urn:microsoft.com/office/officeart/2018/2/layout/IconVerticalSolidList"/>
    <dgm:cxn modelId="{173BEB3C-4A1E-4435-BF2C-31099C080D3A}" type="presOf" srcId="{F1C3D27C-479D-490E-B557-1121BF5A0A23}" destId="{4708E6F4-99C1-44EF-AA6B-C5C6CF92892C}" srcOrd="0" destOrd="0" presId="urn:microsoft.com/office/officeart/2018/2/layout/IconVerticalSolidList"/>
    <dgm:cxn modelId="{5E06E870-E633-4738-A113-BA5D6C2D14A8}" type="presOf" srcId="{BE66A031-6555-42EE-8CD1-A4A133E79FF5}" destId="{B30CA033-58D8-4181-BFDF-3AE5B331F429}" srcOrd="0" destOrd="0" presId="urn:microsoft.com/office/officeart/2018/2/layout/IconVerticalSolidList"/>
    <dgm:cxn modelId="{AB2B2F97-11EB-49F3-808E-680D1E3CD83D}" srcId="{0C8CAA5F-6663-4A9E-9341-4257FA96A13F}" destId="{BE66A031-6555-42EE-8CD1-A4A133E79FF5}" srcOrd="0" destOrd="0" parTransId="{C8C025DA-6CDB-479E-A180-1D32E2069CFD}" sibTransId="{149A5CD9-8D58-45B9-919C-C3F837B35A32}"/>
    <dgm:cxn modelId="{DB91EFA5-1F89-49F0-A93D-D068409BDD68}" srcId="{0C8CAA5F-6663-4A9E-9341-4257FA96A13F}" destId="{796BFA3E-23CA-4392-B0D1-78C1DDAFC78B}" srcOrd="1" destOrd="0" parTransId="{C49F095A-39F0-4416-98D9-8622F81A7095}" sibTransId="{C645860C-9636-468C-B58F-F639507EDCC4}"/>
    <dgm:cxn modelId="{006B5081-4A7A-420C-A397-C129F8AE0866}" type="presParOf" srcId="{1DF4B73E-6F26-4D4A-89BB-E1579B02FAB9}" destId="{3F36EC98-A5ED-43D0-BD69-AA8EE213213C}" srcOrd="0" destOrd="0" presId="urn:microsoft.com/office/officeart/2018/2/layout/IconVerticalSolidList"/>
    <dgm:cxn modelId="{B503384E-6602-4464-AA8A-DD9CADFC630F}" type="presParOf" srcId="{3F36EC98-A5ED-43D0-BD69-AA8EE213213C}" destId="{8BDD01C4-7409-4F16-99C5-CD3B6EFBC362}" srcOrd="0" destOrd="0" presId="urn:microsoft.com/office/officeart/2018/2/layout/IconVerticalSolidList"/>
    <dgm:cxn modelId="{68405F7D-E281-4313-888E-98782BAF7FD7}" type="presParOf" srcId="{3F36EC98-A5ED-43D0-BD69-AA8EE213213C}" destId="{AD38263C-358C-4414-B30F-DF131EFD73F4}" srcOrd="1" destOrd="0" presId="urn:microsoft.com/office/officeart/2018/2/layout/IconVerticalSolidList"/>
    <dgm:cxn modelId="{59139267-67DA-4BDA-9842-66A9570F81AA}" type="presParOf" srcId="{3F36EC98-A5ED-43D0-BD69-AA8EE213213C}" destId="{69F448AF-CCD3-4A2B-87E8-AFE972AE787C}" srcOrd="2" destOrd="0" presId="urn:microsoft.com/office/officeart/2018/2/layout/IconVerticalSolidList"/>
    <dgm:cxn modelId="{CE9631B4-0D29-4CCE-A09A-805AEDC01905}" type="presParOf" srcId="{3F36EC98-A5ED-43D0-BD69-AA8EE213213C}" destId="{B30CA033-58D8-4181-BFDF-3AE5B331F429}" srcOrd="3" destOrd="0" presId="urn:microsoft.com/office/officeart/2018/2/layout/IconVerticalSolidList"/>
    <dgm:cxn modelId="{887BE756-2B43-4614-A33E-C27C76728FD8}" type="presParOf" srcId="{1DF4B73E-6F26-4D4A-89BB-E1579B02FAB9}" destId="{1DB63352-6646-46F0-A3AB-F708AC479803}" srcOrd="1" destOrd="0" presId="urn:microsoft.com/office/officeart/2018/2/layout/IconVerticalSolidList"/>
    <dgm:cxn modelId="{3AA35921-63FA-4525-B046-186DF295A02B}" type="presParOf" srcId="{1DF4B73E-6F26-4D4A-89BB-E1579B02FAB9}" destId="{8E7DBF56-5304-4953-97D4-D88AF3FCC69E}" srcOrd="2" destOrd="0" presId="urn:microsoft.com/office/officeart/2018/2/layout/IconVerticalSolidList"/>
    <dgm:cxn modelId="{231F8F50-5BD4-4F24-BC75-2DB10A66A229}" type="presParOf" srcId="{8E7DBF56-5304-4953-97D4-D88AF3FCC69E}" destId="{0BD14CF4-A406-4A6D-93F4-0DD28CFAE8F8}" srcOrd="0" destOrd="0" presId="urn:microsoft.com/office/officeart/2018/2/layout/IconVerticalSolidList"/>
    <dgm:cxn modelId="{83A05BC4-D06F-400A-A0DB-6221F136554D}" type="presParOf" srcId="{8E7DBF56-5304-4953-97D4-D88AF3FCC69E}" destId="{E030BCC7-9468-4B54-9EF5-5D0572D856D4}" srcOrd="1" destOrd="0" presId="urn:microsoft.com/office/officeart/2018/2/layout/IconVerticalSolidList"/>
    <dgm:cxn modelId="{56B0AAEE-31D1-41DA-8645-7C8A243BD61A}" type="presParOf" srcId="{8E7DBF56-5304-4953-97D4-D88AF3FCC69E}" destId="{E83281E7-A2E9-4041-996D-B1F8ABE0B9F9}" srcOrd="2" destOrd="0" presId="urn:microsoft.com/office/officeart/2018/2/layout/IconVerticalSolidList"/>
    <dgm:cxn modelId="{AFA53AD1-0176-4DB0-A88C-3F9B4AB9D6E2}" type="presParOf" srcId="{8E7DBF56-5304-4953-97D4-D88AF3FCC69E}" destId="{306B15DE-283E-4056-8B99-7BA0DFB8C3E1}" srcOrd="3" destOrd="0" presId="urn:microsoft.com/office/officeart/2018/2/layout/IconVerticalSolidList"/>
    <dgm:cxn modelId="{E54078EC-1A31-44C7-9CE9-080BCDA0D352}" type="presParOf" srcId="{1DF4B73E-6F26-4D4A-89BB-E1579B02FAB9}" destId="{66605A72-5720-4BEF-B48A-D0250D865B02}" srcOrd="3" destOrd="0" presId="urn:microsoft.com/office/officeart/2018/2/layout/IconVerticalSolidList"/>
    <dgm:cxn modelId="{16434398-4B05-4F14-A930-30E74F124602}" type="presParOf" srcId="{1DF4B73E-6F26-4D4A-89BB-E1579B02FAB9}" destId="{1523745E-5423-4214-B840-9852AEB0FBA9}" srcOrd="4" destOrd="0" presId="urn:microsoft.com/office/officeart/2018/2/layout/IconVerticalSolidList"/>
    <dgm:cxn modelId="{9FBD55DD-D841-431C-89E8-782B111DEBD8}" type="presParOf" srcId="{1523745E-5423-4214-B840-9852AEB0FBA9}" destId="{FA5012C6-40F6-4ABA-9BC3-34FFE037FA5A}" srcOrd="0" destOrd="0" presId="urn:microsoft.com/office/officeart/2018/2/layout/IconVerticalSolidList"/>
    <dgm:cxn modelId="{90F032F7-6FB0-44F9-AED4-9B0ED76A3A67}" type="presParOf" srcId="{1523745E-5423-4214-B840-9852AEB0FBA9}" destId="{CDAAE5BC-7745-41EE-9A40-6C5128182A68}" srcOrd="1" destOrd="0" presId="urn:microsoft.com/office/officeart/2018/2/layout/IconVerticalSolidList"/>
    <dgm:cxn modelId="{1AA697C4-FF80-4031-A047-C448BC197FBD}" type="presParOf" srcId="{1523745E-5423-4214-B840-9852AEB0FBA9}" destId="{FE9086BC-D048-4B68-9062-0536F7F5C069}" srcOrd="2" destOrd="0" presId="urn:microsoft.com/office/officeart/2018/2/layout/IconVerticalSolidList"/>
    <dgm:cxn modelId="{4537E262-42D3-4D78-9109-9FA7BEBBD56F}" type="presParOf" srcId="{1523745E-5423-4214-B840-9852AEB0FBA9}" destId="{4708E6F4-99C1-44EF-AA6B-C5C6CF92892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7F97B-CA70-4F67-8D8C-D3452835AD06}">
      <dsp:nvSpPr>
        <dsp:cNvPr id="0" name=""/>
        <dsp:cNvSpPr/>
      </dsp:nvSpPr>
      <dsp:spPr>
        <a:xfrm>
          <a:off x="0" y="52031"/>
          <a:ext cx="6669431" cy="1072579"/>
        </a:xfrm>
        <a:prstGeom prst="round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Agenda</a:t>
          </a:r>
          <a:endParaRPr lang="en-US" sz="2700" kern="1200"/>
        </a:p>
      </dsp:txBody>
      <dsp:txXfrm>
        <a:off x="52359" y="104390"/>
        <a:ext cx="6564713" cy="967861"/>
      </dsp:txXfrm>
    </dsp:sp>
    <dsp:sp modelId="{D2EBA204-333D-4F15-87E4-4C5B489025BC}">
      <dsp:nvSpPr>
        <dsp:cNvPr id="0" name=""/>
        <dsp:cNvSpPr/>
      </dsp:nvSpPr>
      <dsp:spPr>
        <a:xfrm>
          <a:off x="0" y="1202371"/>
          <a:ext cx="6669431" cy="1072579"/>
        </a:xfrm>
        <a:prstGeom prst="roundRect">
          <a:avLst/>
        </a:prstGeom>
        <a:solidFill>
          <a:schemeClr val="accent2">
            <a:hueOff val="1510754"/>
            <a:satOff val="-4953"/>
            <a:lumOff val="-1078"/>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Introduction to our approach to Maths at Chuckery Primary School. </a:t>
          </a:r>
          <a:endParaRPr lang="en-US" sz="2700" kern="1200"/>
        </a:p>
      </dsp:txBody>
      <dsp:txXfrm>
        <a:off x="52359" y="1254730"/>
        <a:ext cx="6564713" cy="967861"/>
      </dsp:txXfrm>
    </dsp:sp>
    <dsp:sp modelId="{AAEC687D-F641-4A31-AC25-12787CBBA5BA}">
      <dsp:nvSpPr>
        <dsp:cNvPr id="0" name=""/>
        <dsp:cNvSpPr/>
      </dsp:nvSpPr>
      <dsp:spPr>
        <a:xfrm>
          <a:off x="0" y="2352710"/>
          <a:ext cx="6669431" cy="1072579"/>
        </a:xfrm>
        <a:prstGeom prst="roundRect">
          <a:avLst/>
        </a:prstGeom>
        <a:solidFill>
          <a:schemeClr val="accent2">
            <a:hueOff val="3021508"/>
            <a:satOff val="-9905"/>
            <a:lumOff val="-2157"/>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Why partnership is so important for our children </a:t>
          </a:r>
          <a:endParaRPr lang="en-US" sz="2700" kern="1200"/>
        </a:p>
      </dsp:txBody>
      <dsp:txXfrm>
        <a:off x="52359" y="2405069"/>
        <a:ext cx="6564713" cy="967861"/>
      </dsp:txXfrm>
    </dsp:sp>
    <dsp:sp modelId="{DA7C092A-7B0F-421E-A12E-98918CE19D82}">
      <dsp:nvSpPr>
        <dsp:cNvPr id="0" name=""/>
        <dsp:cNvSpPr/>
      </dsp:nvSpPr>
      <dsp:spPr>
        <a:xfrm>
          <a:off x="0" y="3503049"/>
          <a:ext cx="6669431" cy="1072579"/>
        </a:xfrm>
        <a:prstGeom prst="roundRect">
          <a:avLst/>
        </a:prstGeom>
        <a:solidFill>
          <a:schemeClr val="accent2">
            <a:hueOff val="4532263"/>
            <a:satOff val="-14858"/>
            <a:lumOff val="-3235"/>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Sharing our calculation policy to support your Year One or Year Two child at home.</a:t>
          </a:r>
          <a:endParaRPr lang="en-US" sz="2700" kern="1200"/>
        </a:p>
      </dsp:txBody>
      <dsp:txXfrm>
        <a:off x="52359" y="3555408"/>
        <a:ext cx="6564713" cy="967861"/>
      </dsp:txXfrm>
    </dsp:sp>
    <dsp:sp modelId="{916E4FDF-A017-4849-AC22-547B398083B2}">
      <dsp:nvSpPr>
        <dsp:cNvPr id="0" name=""/>
        <dsp:cNvSpPr/>
      </dsp:nvSpPr>
      <dsp:spPr>
        <a:xfrm>
          <a:off x="0" y="4653388"/>
          <a:ext cx="6669431" cy="1072579"/>
        </a:xfrm>
        <a:prstGeom prst="roundRect">
          <a:avLst/>
        </a:prstGeom>
        <a:solidFill>
          <a:schemeClr val="accent2">
            <a:hueOff val="6043017"/>
            <a:satOff val="-19810"/>
            <a:lumOff val="-4314"/>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Opportunity to work with your child in class. </a:t>
          </a:r>
          <a:endParaRPr lang="en-US" sz="2700" kern="1200"/>
        </a:p>
      </dsp:txBody>
      <dsp:txXfrm>
        <a:off x="52359" y="4705747"/>
        <a:ext cx="6564713" cy="967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0F1AE-3C89-47E3-804B-2CACB3AF45B4}">
      <dsp:nvSpPr>
        <dsp:cNvPr id="0" name=""/>
        <dsp:cNvSpPr/>
      </dsp:nvSpPr>
      <dsp:spPr>
        <a:xfrm>
          <a:off x="0" y="142095"/>
          <a:ext cx="6669431" cy="1345372"/>
        </a:xfrm>
        <a:prstGeom prst="round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l" defTabSz="914400" eaLnBrk="1" fontAlgn="auto" latinLnBrk="0" hangingPunct="1">
            <a:lnSpc>
              <a:spcPct val="90000"/>
            </a:lnSpc>
            <a:spcBef>
              <a:spcPct val="0"/>
            </a:spcBef>
            <a:spcAft>
              <a:spcPts val="0"/>
            </a:spcAft>
            <a:buClrTx/>
            <a:buSzTx/>
            <a:buFontTx/>
            <a:buNone/>
            <a:tabLst/>
            <a:defRPr/>
          </a:pPr>
          <a:r>
            <a:rPr lang="en-GB" sz="1300" kern="1200" dirty="0"/>
            <a:t>All learning is based on the expectations outlined in the Year one and Year two National Curriculum. </a:t>
          </a:r>
        </a:p>
        <a:p>
          <a:pPr marL="0" marR="0" lvl="0" indent="0" algn="l" defTabSz="914400" eaLnBrk="1" fontAlgn="auto" latinLnBrk="0" hangingPunct="1">
            <a:lnSpc>
              <a:spcPct val="90000"/>
            </a:lnSpc>
            <a:spcBef>
              <a:spcPct val="0"/>
            </a:spcBef>
            <a:spcAft>
              <a:spcPts val="0"/>
            </a:spcAft>
            <a:buClrTx/>
            <a:buSzTx/>
            <a:buFontTx/>
            <a:buNone/>
            <a:tabLst/>
            <a:defRPr/>
          </a:pPr>
          <a:r>
            <a:rPr lang="en-GB" sz="1300" kern="1200" dirty="0"/>
            <a:t> </a:t>
          </a:r>
          <a:endParaRPr lang="en-US" sz="1300" kern="1200" dirty="0"/>
        </a:p>
        <a:p>
          <a:pPr marL="0" lvl="0" algn="l" defTabSz="933450">
            <a:lnSpc>
              <a:spcPct val="90000"/>
            </a:lnSpc>
            <a:spcBef>
              <a:spcPct val="0"/>
            </a:spcBef>
            <a:spcAft>
              <a:spcPct val="35000"/>
            </a:spcAft>
            <a:buNone/>
          </a:pPr>
          <a:r>
            <a:rPr lang="en-GB" sz="1300" kern="1200" dirty="0"/>
            <a:t>Your Year One or Year Two child will receive a daily formal session of Mathematics with their class teacher. </a:t>
          </a:r>
        </a:p>
      </dsp:txBody>
      <dsp:txXfrm>
        <a:off x="65676" y="207771"/>
        <a:ext cx="6538079" cy="1214020"/>
      </dsp:txXfrm>
    </dsp:sp>
    <dsp:sp modelId="{D0E8DCCB-685A-40E1-9006-DD49B84429E5}">
      <dsp:nvSpPr>
        <dsp:cNvPr id="0" name=""/>
        <dsp:cNvSpPr/>
      </dsp:nvSpPr>
      <dsp:spPr>
        <a:xfrm>
          <a:off x="0" y="1524907"/>
          <a:ext cx="6669431" cy="1345372"/>
        </a:xfrm>
        <a:prstGeom prst="roundRect">
          <a:avLst/>
        </a:prstGeom>
        <a:solidFill>
          <a:schemeClr val="accent2">
            <a:hueOff val="2014339"/>
            <a:satOff val="-6603"/>
            <a:lumOff val="-1438"/>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During a lesson , your child will develop a deeper understanding of a concept and its application rather than just merely learning a calculation method. </a:t>
          </a:r>
        </a:p>
        <a:p>
          <a:pPr marL="0" lvl="0" indent="0" algn="l" defTabSz="577850">
            <a:lnSpc>
              <a:spcPct val="90000"/>
            </a:lnSpc>
            <a:spcBef>
              <a:spcPct val="0"/>
            </a:spcBef>
            <a:spcAft>
              <a:spcPct val="35000"/>
            </a:spcAft>
            <a:buNone/>
          </a:pPr>
          <a:endParaRPr lang="en-GB" sz="1300" kern="1200" dirty="0"/>
        </a:p>
        <a:p>
          <a:pPr marL="0" lvl="0" indent="0" algn="l" defTabSz="577850">
            <a:lnSpc>
              <a:spcPct val="90000"/>
            </a:lnSpc>
            <a:spcBef>
              <a:spcPct val="0"/>
            </a:spcBef>
            <a:spcAft>
              <a:spcPct val="35000"/>
            </a:spcAft>
            <a:buNone/>
          </a:pPr>
          <a:r>
            <a:rPr lang="en-GB" sz="1300" kern="1200" dirty="0"/>
            <a:t>We aim for children to develop efficient mental strategies, as well as efficient written approaches to calculations. </a:t>
          </a:r>
          <a:endParaRPr lang="en-US" sz="1300" kern="1200" dirty="0"/>
        </a:p>
      </dsp:txBody>
      <dsp:txXfrm>
        <a:off x="65676" y="1590583"/>
        <a:ext cx="6538079" cy="1214020"/>
      </dsp:txXfrm>
    </dsp:sp>
    <dsp:sp modelId="{65C6A553-882D-4FB8-917A-96EBEC1F4FC4}">
      <dsp:nvSpPr>
        <dsp:cNvPr id="0" name=""/>
        <dsp:cNvSpPr/>
      </dsp:nvSpPr>
      <dsp:spPr>
        <a:xfrm>
          <a:off x="0" y="2907720"/>
          <a:ext cx="6669431" cy="1345372"/>
        </a:xfrm>
        <a:prstGeom prst="roundRect">
          <a:avLst/>
        </a:prstGeom>
        <a:solidFill>
          <a:schemeClr val="accent2">
            <a:hueOff val="4028678"/>
            <a:satOff val="-13207"/>
            <a:lumOff val="-2876"/>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Work may focus on new concepts, revisiting methods or developing concepts through reasoning and problem solving. </a:t>
          </a:r>
        </a:p>
        <a:p>
          <a:pPr marL="0" lvl="0" indent="0" algn="l" defTabSz="577850">
            <a:lnSpc>
              <a:spcPct val="90000"/>
            </a:lnSpc>
            <a:spcBef>
              <a:spcPct val="0"/>
            </a:spcBef>
            <a:spcAft>
              <a:spcPct val="35000"/>
            </a:spcAft>
            <a:buNone/>
          </a:pPr>
          <a:endParaRPr lang="en-GB" sz="1300" kern="1200" dirty="0"/>
        </a:p>
        <a:p>
          <a:pPr marL="0" lvl="0" indent="0" algn="l" defTabSz="577850">
            <a:lnSpc>
              <a:spcPct val="90000"/>
            </a:lnSpc>
            <a:spcBef>
              <a:spcPct val="0"/>
            </a:spcBef>
            <a:spcAft>
              <a:spcPct val="35000"/>
            </a:spcAft>
            <a:buNone/>
          </a:pPr>
          <a:r>
            <a:rPr lang="en-GB" sz="1300" kern="1200" dirty="0"/>
            <a:t>Each pupil will receive feedback in the moment , marking away from the child can lead to misconceptions and future difficulties. </a:t>
          </a:r>
          <a:endParaRPr lang="en-US" sz="1300" kern="1200" dirty="0"/>
        </a:p>
      </dsp:txBody>
      <dsp:txXfrm>
        <a:off x="65676" y="2973396"/>
        <a:ext cx="6538079" cy="1214020"/>
      </dsp:txXfrm>
    </dsp:sp>
    <dsp:sp modelId="{B6DB46C0-1963-4DE3-8690-C10E7882840D}">
      <dsp:nvSpPr>
        <dsp:cNvPr id="0" name=""/>
        <dsp:cNvSpPr/>
      </dsp:nvSpPr>
      <dsp:spPr>
        <a:xfrm>
          <a:off x="0" y="4290532"/>
          <a:ext cx="6669431" cy="1345372"/>
        </a:xfrm>
        <a:prstGeom prst="roundRect">
          <a:avLst/>
        </a:prstGeom>
        <a:solidFill>
          <a:schemeClr val="accent2">
            <a:hueOff val="6043017"/>
            <a:satOff val="-19810"/>
            <a:lumOff val="-4314"/>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In your </a:t>
          </a:r>
          <a:r>
            <a:rPr lang="en-GB" sz="1300" kern="1200" dirty="0" err="1"/>
            <a:t>childs</a:t>
          </a:r>
          <a:r>
            <a:rPr lang="en-GB" sz="1300" kern="1200" dirty="0"/>
            <a:t> books, teachers will give feedback in green and your child may make corrections in purple pen.</a:t>
          </a:r>
        </a:p>
        <a:p>
          <a:pPr marL="0" lvl="0" indent="0" algn="l" defTabSz="577850">
            <a:lnSpc>
              <a:spcPct val="90000"/>
            </a:lnSpc>
            <a:spcBef>
              <a:spcPct val="0"/>
            </a:spcBef>
            <a:spcAft>
              <a:spcPct val="35000"/>
            </a:spcAft>
            <a:buNone/>
          </a:pPr>
          <a:endParaRPr lang="en-GB" sz="1300" kern="1200" dirty="0"/>
        </a:p>
        <a:p>
          <a:pPr marL="0" lvl="0" indent="0" algn="l" defTabSz="577850">
            <a:lnSpc>
              <a:spcPct val="90000"/>
            </a:lnSpc>
            <a:spcBef>
              <a:spcPct val="0"/>
            </a:spcBef>
            <a:spcAft>
              <a:spcPct val="35000"/>
            </a:spcAft>
            <a:buNone/>
          </a:pPr>
          <a:r>
            <a:rPr lang="en-GB" sz="1300" kern="1200" dirty="0"/>
            <a:t>  </a:t>
          </a:r>
        </a:p>
        <a:p>
          <a:pPr marL="0" lvl="0" indent="0" algn="l" defTabSz="577850">
            <a:lnSpc>
              <a:spcPct val="90000"/>
            </a:lnSpc>
            <a:spcBef>
              <a:spcPct val="0"/>
            </a:spcBef>
            <a:spcAft>
              <a:spcPct val="35000"/>
            </a:spcAft>
            <a:buNone/>
          </a:pPr>
          <a:endParaRPr lang="en-US" sz="1300" kern="1200" dirty="0"/>
        </a:p>
      </dsp:txBody>
      <dsp:txXfrm>
        <a:off x="65676" y="4356208"/>
        <a:ext cx="6538079" cy="1214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D01C4-7409-4F16-99C5-CD3B6EFBC362}">
      <dsp:nvSpPr>
        <dsp:cNvPr id="0" name=""/>
        <dsp:cNvSpPr/>
      </dsp:nvSpPr>
      <dsp:spPr>
        <a:xfrm>
          <a:off x="0" y="705"/>
          <a:ext cx="6669431" cy="1650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38263C-358C-4414-B30F-DF131EFD73F4}">
      <dsp:nvSpPr>
        <dsp:cNvPr id="0" name=""/>
        <dsp:cNvSpPr/>
      </dsp:nvSpPr>
      <dsp:spPr>
        <a:xfrm>
          <a:off x="499262" y="372057"/>
          <a:ext cx="907749" cy="9077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0CA033-58D8-4181-BFDF-3AE5B331F429}">
      <dsp:nvSpPr>
        <dsp:cNvPr id="0" name=""/>
        <dsp:cNvSpPr/>
      </dsp:nvSpPr>
      <dsp:spPr>
        <a:xfrm>
          <a:off x="1906274" y="705"/>
          <a:ext cx="4763156" cy="1650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673" tIns="174673" rIns="174673" bIns="174673" numCol="1" spcCol="1270" anchor="ctr" anchorCtr="0">
          <a:noAutofit/>
        </a:bodyPr>
        <a:lstStyle/>
        <a:p>
          <a:pPr marL="0" lvl="0" indent="0" algn="l" defTabSz="622300">
            <a:lnSpc>
              <a:spcPct val="90000"/>
            </a:lnSpc>
            <a:spcBef>
              <a:spcPct val="0"/>
            </a:spcBef>
            <a:spcAft>
              <a:spcPct val="35000"/>
            </a:spcAft>
            <a:buNone/>
          </a:pPr>
          <a:r>
            <a:rPr lang="en-GB" sz="1400" kern="1200" dirty="0"/>
            <a:t>Children often mirror their parents views and opinions about Mathematics – this means that if parents appear not to be confident at Maths , their child will also exhibit similar behaviour. </a:t>
          </a:r>
          <a:endParaRPr lang="en-US" sz="1400" kern="1200" dirty="0"/>
        </a:p>
      </dsp:txBody>
      <dsp:txXfrm>
        <a:off x="1906274" y="705"/>
        <a:ext cx="4763156" cy="1650454"/>
      </dsp:txXfrm>
    </dsp:sp>
    <dsp:sp modelId="{0BD14CF4-A406-4A6D-93F4-0DD28CFAE8F8}">
      <dsp:nvSpPr>
        <dsp:cNvPr id="0" name=""/>
        <dsp:cNvSpPr/>
      </dsp:nvSpPr>
      <dsp:spPr>
        <a:xfrm>
          <a:off x="0" y="2063772"/>
          <a:ext cx="6669431" cy="1650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30BCC7-9468-4B54-9EF5-5D0572D856D4}">
      <dsp:nvSpPr>
        <dsp:cNvPr id="0" name=""/>
        <dsp:cNvSpPr/>
      </dsp:nvSpPr>
      <dsp:spPr>
        <a:xfrm>
          <a:off x="499262" y="2435125"/>
          <a:ext cx="907749" cy="9077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6B15DE-283E-4056-8B99-7BA0DFB8C3E1}">
      <dsp:nvSpPr>
        <dsp:cNvPr id="0" name=""/>
        <dsp:cNvSpPr/>
      </dsp:nvSpPr>
      <dsp:spPr>
        <a:xfrm>
          <a:off x="1906274" y="2063772"/>
          <a:ext cx="4763156" cy="1650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673" tIns="174673" rIns="174673" bIns="174673" numCol="1" spcCol="1270" anchor="ctr" anchorCtr="0">
          <a:noAutofit/>
        </a:bodyPr>
        <a:lstStyle/>
        <a:p>
          <a:pPr marL="0" lvl="0" indent="0" algn="l" defTabSz="622300">
            <a:lnSpc>
              <a:spcPct val="90000"/>
            </a:lnSpc>
            <a:spcBef>
              <a:spcPct val="0"/>
            </a:spcBef>
            <a:spcAft>
              <a:spcPct val="35000"/>
            </a:spcAft>
            <a:buNone/>
          </a:pPr>
          <a:r>
            <a:rPr lang="en-GB" sz="1400" kern="1200"/>
            <a:t>At Chuckery we believe in the power of YET . Developing a growth mindset is important in developing the children’s confidence. Mistakes are seen as positive learning opportunities and we never talk about making errors as a ‘bad thing’ merely that we haven’t mastered the approach yet .  </a:t>
          </a:r>
          <a:endParaRPr lang="en-US" sz="1400" kern="1200"/>
        </a:p>
      </dsp:txBody>
      <dsp:txXfrm>
        <a:off x="1906274" y="2063772"/>
        <a:ext cx="4763156" cy="1650454"/>
      </dsp:txXfrm>
    </dsp:sp>
    <dsp:sp modelId="{FA5012C6-40F6-4ABA-9BC3-34FFE037FA5A}">
      <dsp:nvSpPr>
        <dsp:cNvPr id="0" name=""/>
        <dsp:cNvSpPr/>
      </dsp:nvSpPr>
      <dsp:spPr>
        <a:xfrm>
          <a:off x="0" y="4126840"/>
          <a:ext cx="6669431" cy="1650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AAE5BC-7745-41EE-9A40-6C5128182A68}">
      <dsp:nvSpPr>
        <dsp:cNvPr id="0" name=""/>
        <dsp:cNvSpPr/>
      </dsp:nvSpPr>
      <dsp:spPr>
        <a:xfrm>
          <a:off x="499262" y="4498192"/>
          <a:ext cx="907749" cy="9077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08E6F4-99C1-44EF-AA6B-C5C6CF92892C}">
      <dsp:nvSpPr>
        <dsp:cNvPr id="0" name=""/>
        <dsp:cNvSpPr/>
      </dsp:nvSpPr>
      <dsp:spPr>
        <a:xfrm>
          <a:off x="1906274" y="4126840"/>
          <a:ext cx="4763156" cy="1650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673" tIns="174673" rIns="174673" bIns="174673" numCol="1" spcCol="1270" anchor="ctr" anchorCtr="0">
          <a:noAutofit/>
        </a:bodyPr>
        <a:lstStyle/>
        <a:p>
          <a:pPr marL="0" lvl="0" indent="0" algn="l" defTabSz="622300">
            <a:lnSpc>
              <a:spcPct val="90000"/>
            </a:lnSpc>
            <a:spcBef>
              <a:spcPct val="0"/>
            </a:spcBef>
            <a:spcAft>
              <a:spcPct val="35000"/>
            </a:spcAft>
            <a:buNone/>
          </a:pPr>
          <a:r>
            <a:rPr lang="en-GB" sz="1400" kern="1200"/>
            <a:t>When parents work with school and adopt the same approach to understanding it means that children have a consistent approach to learning and avoid unnecessary confusion. </a:t>
          </a:r>
          <a:endParaRPr lang="en-US" sz="1400" kern="1200"/>
        </a:p>
      </dsp:txBody>
      <dsp:txXfrm>
        <a:off x="1906274" y="4126840"/>
        <a:ext cx="4763156" cy="16504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11/26/2022</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9276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11/26/2022</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442098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11/26/2022</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42064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11/26/2022</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61360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11/26/2022</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69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11/26/2022</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71986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11/26/2022</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455112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11/26/2022</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16944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11/26/2022</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25803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11/26/2022</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81572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11/26/2022</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628655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11/26/2022</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8305392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49" r:id="rId6"/>
    <p:sldLayoutId id="2147483745" r:id="rId7"/>
    <p:sldLayoutId id="2147483746" r:id="rId8"/>
    <p:sldLayoutId id="2147483747" r:id="rId9"/>
    <p:sldLayoutId id="2147483748" r:id="rId10"/>
    <p:sldLayoutId id="2147483750"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hyperlink" Target="https://linuxfr.org/users/gautami/journaux/happy-bastille-day"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C7129B8C-4FE7-EB1E-6256-FD543F04669D}"/>
              </a:ext>
            </a:extLst>
          </p:cNvPr>
          <p:cNvSpPr>
            <a:spLocks noGrp="1"/>
          </p:cNvSpPr>
          <p:nvPr>
            <p:ph type="ctrTitle"/>
          </p:nvPr>
        </p:nvSpPr>
        <p:spPr>
          <a:xfrm>
            <a:off x="6654795" y="1079500"/>
            <a:ext cx="4449086" cy="2138400"/>
          </a:xfrm>
        </p:spPr>
        <p:txBody>
          <a:bodyPr>
            <a:normAutofit/>
          </a:bodyPr>
          <a:lstStyle/>
          <a:p>
            <a:pPr>
              <a:lnSpc>
                <a:spcPct val="90000"/>
              </a:lnSpc>
            </a:pPr>
            <a:r>
              <a:rPr lang="en-GB" sz="2200" err="1"/>
              <a:t>Chuckery</a:t>
            </a:r>
            <a:r>
              <a:rPr lang="en-GB" sz="2200"/>
              <a:t> Primary School </a:t>
            </a:r>
            <a:br>
              <a:rPr lang="en-GB" sz="2200"/>
            </a:br>
            <a:r>
              <a:rPr lang="en-GB" sz="2200"/>
              <a:t>Mathematics </a:t>
            </a:r>
            <a:br>
              <a:rPr lang="en-GB" sz="2200"/>
            </a:br>
            <a:r>
              <a:rPr lang="en-GB" sz="2200"/>
              <a:t>Parental Workshop </a:t>
            </a:r>
            <a:br>
              <a:rPr lang="en-GB" sz="2200"/>
            </a:br>
            <a:r>
              <a:rPr lang="en-GB" sz="2200"/>
              <a:t>Year one and Year two </a:t>
            </a:r>
            <a:br>
              <a:rPr lang="en-GB" sz="2200"/>
            </a:br>
            <a:r>
              <a:rPr lang="en-GB" sz="2200"/>
              <a:t>Number skills </a:t>
            </a:r>
          </a:p>
        </p:txBody>
      </p:sp>
      <p:pic>
        <p:nvPicPr>
          <p:cNvPr id="6" name="Picture 5" descr="Diagram, schematic&#10;&#10;Description automatically generated">
            <a:extLst>
              <a:ext uri="{FF2B5EF4-FFF2-40B4-BE49-F238E27FC236}">
                <a16:creationId xmlns:a16="http://schemas.microsoft.com/office/drawing/2014/main" id="{FD215FD2-E098-C2E7-59C1-4143F1C0C38D}"/>
              </a:ext>
            </a:extLst>
          </p:cNvPr>
          <p:cNvPicPr>
            <a:picLocks noChangeAspect="1"/>
          </p:cNvPicPr>
          <p:nvPr/>
        </p:nvPicPr>
        <p:blipFill rotWithShape="1">
          <a:blip r:embed="rId2">
            <a:extLst>
              <a:ext uri="{28A0092B-C50C-407E-A947-70E740481C1C}">
                <a14:useLocalDpi xmlns:a14="http://schemas.microsoft.com/office/drawing/2010/main" val="0"/>
              </a:ext>
            </a:extLst>
          </a:blip>
          <a:srcRect t="4391" r="-2" b="9739"/>
          <a:stretch/>
        </p:blipFill>
        <p:spPr>
          <a:xfrm>
            <a:off x="540989" y="540000"/>
            <a:ext cx="4996212" cy="5778000"/>
          </a:xfrm>
          <a:prstGeom prst="rect">
            <a:avLst/>
          </a:prstGeom>
        </p:spPr>
      </p:pic>
      <p:cxnSp>
        <p:nvCxnSpPr>
          <p:cNvPr id="43" name="Straight Connector 42">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09338"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20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AFEB2C-9E13-D4AB-F863-EA576AFDAAC5}"/>
              </a:ext>
            </a:extLst>
          </p:cNvPr>
          <p:cNvSpPr>
            <a:spLocks noGrp="1"/>
          </p:cNvSpPr>
          <p:nvPr>
            <p:ph type="title"/>
          </p:nvPr>
        </p:nvSpPr>
        <p:spPr>
          <a:xfrm>
            <a:off x="541338" y="1079500"/>
            <a:ext cx="3322637" cy="4689475"/>
          </a:xfrm>
        </p:spPr>
        <p:txBody>
          <a:bodyPr anchor="ctr">
            <a:normAutofit/>
          </a:bodyPr>
          <a:lstStyle/>
          <a:p>
            <a:pPr algn="ctr"/>
            <a:r>
              <a:rPr lang="en-GB"/>
              <a:t>Welcome </a:t>
            </a:r>
          </a:p>
        </p:txBody>
      </p:sp>
      <p:sp>
        <p:nvSpPr>
          <p:cNvPr id="11" name="Rectangle 10">
            <a:extLst>
              <a:ext uri="{FF2B5EF4-FFF2-40B4-BE49-F238E27FC236}">
                <a16:creationId xmlns:a16="http://schemas.microsoft.com/office/drawing/2014/main" id="{8576A6EA-4B09-480F-BB03-96160272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5950" y="-1"/>
            <a:ext cx="7766050" cy="6857993"/>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2C3A4CF9-AB7F-594D-4C47-D858EEA41DBA}"/>
              </a:ext>
            </a:extLst>
          </p:cNvPr>
          <p:cNvGraphicFramePr>
            <a:graphicFrameLocks noGrp="1"/>
          </p:cNvGraphicFramePr>
          <p:nvPr>
            <p:ph idx="1"/>
            <p:extLst>
              <p:ext uri="{D42A27DB-BD31-4B8C-83A1-F6EECF244321}">
                <p14:modId xmlns:p14="http://schemas.microsoft.com/office/powerpoint/2010/main" val="2223656174"/>
              </p:ext>
            </p:extLst>
          </p:nvPr>
        </p:nvGraphicFramePr>
        <p:xfrm>
          <a:off x="4981575" y="540000"/>
          <a:ext cx="6669431" cy="577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262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29">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6B671-D5BE-BCFC-9CC7-5DD4B9596C6C}"/>
              </a:ext>
            </a:extLst>
          </p:cNvPr>
          <p:cNvSpPr>
            <a:spLocks noGrp="1"/>
          </p:cNvSpPr>
          <p:nvPr>
            <p:ph type="title"/>
          </p:nvPr>
        </p:nvSpPr>
        <p:spPr>
          <a:xfrm>
            <a:off x="541338" y="1079500"/>
            <a:ext cx="3322637" cy="4689475"/>
          </a:xfrm>
        </p:spPr>
        <p:txBody>
          <a:bodyPr anchor="ctr">
            <a:normAutofit/>
          </a:bodyPr>
          <a:lstStyle/>
          <a:p>
            <a:pPr algn="ctr"/>
            <a:r>
              <a:rPr lang="en-GB" dirty="0"/>
              <a:t>Mathematics at </a:t>
            </a:r>
            <a:r>
              <a:rPr lang="en-GB" dirty="0" err="1"/>
              <a:t>Chuckery</a:t>
            </a:r>
            <a:r>
              <a:rPr lang="en-GB" dirty="0"/>
              <a:t> </a:t>
            </a:r>
            <a:endParaRPr lang="en-GB"/>
          </a:p>
        </p:txBody>
      </p:sp>
      <p:sp>
        <p:nvSpPr>
          <p:cNvPr id="35" name="Rectangle 31">
            <a:extLst>
              <a:ext uri="{FF2B5EF4-FFF2-40B4-BE49-F238E27FC236}">
                <a16:creationId xmlns:a16="http://schemas.microsoft.com/office/drawing/2014/main" id="{8576A6EA-4B09-480F-BB03-96160272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5950" y="-1"/>
            <a:ext cx="7766050" cy="6857993"/>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22DD7D04-6444-CCCA-B6D8-F7FEC9E3F831}"/>
              </a:ext>
            </a:extLst>
          </p:cNvPr>
          <p:cNvGraphicFramePr>
            <a:graphicFrameLocks noGrp="1"/>
          </p:cNvGraphicFramePr>
          <p:nvPr>
            <p:ph idx="1"/>
            <p:extLst>
              <p:ext uri="{D42A27DB-BD31-4B8C-83A1-F6EECF244321}">
                <p14:modId xmlns:p14="http://schemas.microsoft.com/office/powerpoint/2010/main" val="2892825950"/>
              </p:ext>
            </p:extLst>
          </p:nvPr>
        </p:nvGraphicFramePr>
        <p:xfrm>
          <a:off x="4981575" y="540000"/>
          <a:ext cx="6669431" cy="577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054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69F5FE0-EBCF-4A14-AF3D-1ADCD644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AC836A-D2B2-6C58-FF15-0A1177DBBDE6}"/>
              </a:ext>
            </a:extLst>
          </p:cNvPr>
          <p:cNvSpPr>
            <a:spLocks noGrp="1"/>
          </p:cNvSpPr>
          <p:nvPr>
            <p:ph type="title"/>
          </p:nvPr>
        </p:nvSpPr>
        <p:spPr>
          <a:xfrm>
            <a:off x="257797" y="1011236"/>
            <a:ext cx="5279403" cy="1292662"/>
          </a:xfrm>
        </p:spPr>
        <p:txBody>
          <a:bodyPr anchor="t">
            <a:normAutofit/>
          </a:bodyPr>
          <a:lstStyle/>
          <a:p>
            <a:r>
              <a:rPr lang="en-GB" dirty="0"/>
              <a:t>How do you support my child? </a:t>
            </a:r>
          </a:p>
        </p:txBody>
      </p:sp>
      <p:pic>
        <p:nvPicPr>
          <p:cNvPr id="5" name="Picture 4" descr="A picture containing diagram">
            <a:extLst>
              <a:ext uri="{FF2B5EF4-FFF2-40B4-BE49-F238E27FC236}">
                <a16:creationId xmlns:a16="http://schemas.microsoft.com/office/drawing/2014/main" id="{2FE6E1C5-E785-5801-77F7-66EA249A7F1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131" r="2164" b="-3"/>
          <a:stretch/>
        </p:blipFill>
        <p:spPr>
          <a:xfrm>
            <a:off x="257797" y="2303898"/>
            <a:ext cx="5279403" cy="3465077"/>
          </a:xfrm>
          <a:prstGeom prst="rect">
            <a:avLst/>
          </a:prstGeom>
        </p:spPr>
      </p:pic>
      <p:sp>
        <p:nvSpPr>
          <p:cNvPr id="3" name="Content Placeholder 2">
            <a:extLst>
              <a:ext uri="{FF2B5EF4-FFF2-40B4-BE49-F238E27FC236}">
                <a16:creationId xmlns:a16="http://schemas.microsoft.com/office/drawing/2014/main" id="{79967A34-1E21-A12B-1702-C59586F172FE}"/>
              </a:ext>
            </a:extLst>
          </p:cNvPr>
          <p:cNvSpPr>
            <a:spLocks noGrp="1"/>
          </p:cNvSpPr>
          <p:nvPr>
            <p:ph idx="1"/>
          </p:nvPr>
        </p:nvSpPr>
        <p:spPr>
          <a:xfrm>
            <a:off x="6096000" y="987423"/>
            <a:ext cx="5555012" cy="4781552"/>
          </a:xfrm>
        </p:spPr>
        <p:txBody>
          <a:bodyPr>
            <a:normAutofit lnSpcReduction="10000"/>
          </a:bodyPr>
          <a:lstStyle/>
          <a:p>
            <a:pPr>
              <a:lnSpc>
                <a:spcPct val="115000"/>
              </a:lnSpc>
            </a:pPr>
            <a:r>
              <a:rPr lang="en-GB" sz="1600" dirty="0"/>
              <a:t>All children learn at different paces so all children need to be treated as individuals in the classroom. Provision for your  child ensures that they are accessing the learning at their current level of understanding.   </a:t>
            </a:r>
          </a:p>
          <a:p>
            <a:pPr>
              <a:lnSpc>
                <a:spcPct val="115000"/>
              </a:lnSpc>
            </a:pPr>
            <a:r>
              <a:rPr lang="en-GB" sz="1600" dirty="0"/>
              <a:t>Children may have a focussed additional short session with an adult in the classroom if they need extra support or challenge.</a:t>
            </a:r>
          </a:p>
          <a:p>
            <a:pPr>
              <a:lnSpc>
                <a:spcPct val="115000"/>
              </a:lnSpc>
            </a:pPr>
            <a:r>
              <a:rPr lang="en-GB" sz="1600" dirty="0"/>
              <a:t>All children have resources in the classroom and a supportive environment in which to learn.  </a:t>
            </a:r>
          </a:p>
          <a:p>
            <a:pPr>
              <a:lnSpc>
                <a:spcPct val="115000"/>
              </a:lnSpc>
            </a:pPr>
            <a:r>
              <a:rPr lang="en-GB" sz="1600" dirty="0"/>
              <a:t>Children are encouraged to be independent learners but we always have an extra adult in the classroom to support or prompt thinking when it is needed . </a:t>
            </a:r>
          </a:p>
          <a:p>
            <a:pPr>
              <a:lnSpc>
                <a:spcPct val="115000"/>
              </a:lnSpc>
            </a:pPr>
            <a:r>
              <a:rPr lang="en-GB" sz="1600" dirty="0"/>
              <a:t>All children receive feedback about their work. This is in the moment , verbal or written  feedback which means if your child makes an error , this will be addressed so they don’t become confused. </a:t>
            </a:r>
          </a:p>
        </p:txBody>
      </p:sp>
      <p:sp>
        <p:nvSpPr>
          <p:cNvPr id="6" name="TextBox 5">
            <a:extLst>
              <a:ext uri="{FF2B5EF4-FFF2-40B4-BE49-F238E27FC236}">
                <a16:creationId xmlns:a16="http://schemas.microsoft.com/office/drawing/2014/main" id="{DC8E0D70-763F-BBA6-EA25-BF1B26E5E608}"/>
              </a:ext>
            </a:extLst>
          </p:cNvPr>
          <p:cNvSpPr txBox="1"/>
          <p:nvPr/>
        </p:nvSpPr>
        <p:spPr>
          <a:xfrm>
            <a:off x="2968869" y="5568920"/>
            <a:ext cx="256833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linuxfr.org/users/gautami/journaux/happy-bastille-day">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1389639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29">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CF6B62-A03B-8B05-EF74-539DD775BB61}"/>
              </a:ext>
            </a:extLst>
          </p:cNvPr>
          <p:cNvSpPr>
            <a:spLocks noGrp="1"/>
          </p:cNvSpPr>
          <p:nvPr>
            <p:ph type="title"/>
          </p:nvPr>
        </p:nvSpPr>
        <p:spPr>
          <a:xfrm>
            <a:off x="541338" y="1079500"/>
            <a:ext cx="3322637" cy="4689475"/>
          </a:xfrm>
        </p:spPr>
        <p:txBody>
          <a:bodyPr anchor="ctr">
            <a:normAutofit/>
          </a:bodyPr>
          <a:lstStyle/>
          <a:p>
            <a:pPr algn="ctr"/>
            <a:r>
              <a:rPr lang="en-GB" dirty="0"/>
              <a:t>Why partnership BETWEEN HOME AND SCHOOL is so important for our children </a:t>
            </a:r>
            <a:br>
              <a:rPr lang="en-GB" dirty="0"/>
            </a:br>
            <a:endParaRPr lang="en-GB" dirty="0"/>
          </a:p>
        </p:txBody>
      </p:sp>
      <p:sp>
        <p:nvSpPr>
          <p:cNvPr id="35" name="Rectangle 31">
            <a:extLst>
              <a:ext uri="{FF2B5EF4-FFF2-40B4-BE49-F238E27FC236}">
                <a16:creationId xmlns:a16="http://schemas.microsoft.com/office/drawing/2014/main" id="{8576A6EA-4B09-480F-BB03-96160272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5950" y="-1"/>
            <a:ext cx="7766050" cy="6857993"/>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6" name="Content Placeholder 2">
            <a:extLst>
              <a:ext uri="{FF2B5EF4-FFF2-40B4-BE49-F238E27FC236}">
                <a16:creationId xmlns:a16="http://schemas.microsoft.com/office/drawing/2014/main" id="{08621986-DBC1-1A66-D23E-1B5E99264296}"/>
              </a:ext>
            </a:extLst>
          </p:cNvPr>
          <p:cNvGraphicFramePr>
            <a:graphicFrameLocks noGrp="1"/>
          </p:cNvGraphicFramePr>
          <p:nvPr>
            <p:ph idx="1"/>
            <p:extLst>
              <p:ext uri="{D42A27DB-BD31-4B8C-83A1-F6EECF244321}">
                <p14:modId xmlns:p14="http://schemas.microsoft.com/office/powerpoint/2010/main" val="872806750"/>
              </p:ext>
            </p:extLst>
          </p:nvPr>
        </p:nvGraphicFramePr>
        <p:xfrm>
          <a:off x="4981575" y="540000"/>
          <a:ext cx="6669431" cy="577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279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C25935-2EC3-D187-A73B-8709226A6609}"/>
              </a:ext>
            </a:extLst>
          </p:cNvPr>
          <p:cNvSpPr>
            <a:spLocks noGrp="1"/>
          </p:cNvSpPr>
          <p:nvPr>
            <p:ph type="title"/>
          </p:nvPr>
        </p:nvSpPr>
        <p:spPr>
          <a:xfrm>
            <a:off x="4984750" y="228625"/>
            <a:ext cx="6120000" cy="860400"/>
          </a:xfrm>
        </p:spPr>
        <p:txBody>
          <a:bodyPr anchor="b">
            <a:normAutofit/>
          </a:bodyPr>
          <a:lstStyle/>
          <a:p>
            <a:pPr algn="ctr"/>
            <a:r>
              <a:rPr lang="en-GB" dirty="0"/>
              <a:t>our calculation policy</a:t>
            </a:r>
          </a:p>
        </p:txBody>
      </p:sp>
      <p:pic>
        <p:nvPicPr>
          <p:cNvPr id="5" name="Picture 4" descr="Rubberized numbers on the wall">
            <a:extLst>
              <a:ext uri="{FF2B5EF4-FFF2-40B4-BE49-F238E27FC236}">
                <a16:creationId xmlns:a16="http://schemas.microsoft.com/office/drawing/2014/main" id="{FE75AF65-DF5B-48EF-47B8-D9C1234D494A}"/>
              </a:ext>
            </a:extLst>
          </p:cNvPr>
          <p:cNvPicPr>
            <a:picLocks noChangeAspect="1"/>
          </p:cNvPicPr>
          <p:nvPr/>
        </p:nvPicPr>
        <p:blipFill rotWithShape="1">
          <a:blip r:embed="rId2"/>
          <a:srcRect l="13415" r="11427" b="-3"/>
          <a:stretch/>
        </p:blipFill>
        <p:spPr>
          <a:xfrm>
            <a:off x="20" y="10"/>
            <a:ext cx="3862780" cy="3430790"/>
          </a:xfrm>
          <a:prstGeom prst="rect">
            <a:avLst/>
          </a:prstGeom>
        </p:spPr>
      </p:pic>
      <p:cxnSp>
        <p:nvCxnSpPr>
          <p:cNvPr id="18" name="Straight Connector 17">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4750"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CAF916A-3E48-DA68-E2C5-1BF8CB69B01B}"/>
              </a:ext>
            </a:extLst>
          </p:cNvPr>
          <p:cNvPicPr>
            <a:picLocks noChangeAspect="1"/>
          </p:cNvPicPr>
          <p:nvPr/>
        </p:nvPicPr>
        <p:blipFill rotWithShape="1">
          <a:blip r:embed="rId3"/>
          <a:srcRect l="19379" r="13859" b="1"/>
          <a:stretch/>
        </p:blipFill>
        <p:spPr>
          <a:xfrm>
            <a:off x="20" y="3427200"/>
            <a:ext cx="3862780" cy="3430800"/>
          </a:xfrm>
          <a:prstGeom prst="rect">
            <a:avLst/>
          </a:prstGeom>
        </p:spPr>
      </p:pic>
      <p:sp>
        <p:nvSpPr>
          <p:cNvPr id="3" name="Content Placeholder 2">
            <a:extLst>
              <a:ext uri="{FF2B5EF4-FFF2-40B4-BE49-F238E27FC236}">
                <a16:creationId xmlns:a16="http://schemas.microsoft.com/office/drawing/2014/main" id="{B26A567A-BCBC-7455-7BE3-4121BD6BDC4D}"/>
              </a:ext>
            </a:extLst>
          </p:cNvPr>
          <p:cNvSpPr>
            <a:spLocks noGrp="1"/>
          </p:cNvSpPr>
          <p:nvPr>
            <p:ph idx="1"/>
          </p:nvPr>
        </p:nvSpPr>
        <p:spPr>
          <a:xfrm>
            <a:off x="4022137" y="2310207"/>
            <a:ext cx="8010525" cy="3009899"/>
          </a:xfrm>
        </p:spPr>
        <p:txBody>
          <a:bodyPr>
            <a:noAutofit/>
          </a:bodyPr>
          <a:lstStyle/>
          <a:p>
            <a:pPr>
              <a:lnSpc>
                <a:spcPct val="115000"/>
              </a:lnSpc>
            </a:pPr>
            <a:r>
              <a:rPr lang="en-GB" dirty="0"/>
              <a:t>We approve of the key ideas suggested by curriculum designers to support children in school </a:t>
            </a:r>
          </a:p>
          <a:p>
            <a:pPr>
              <a:lnSpc>
                <a:spcPct val="115000"/>
              </a:lnSpc>
            </a:pPr>
            <a:r>
              <a:rPr lang="en-GB" dirty="0"/>
              <a:t>The first is the development of declarative facts . These are things children simply need to know. In Years One and Two , this includes our number bonds to 10 and within 20 , and counting in steps of 2,5,10 and  in year Two , the development of our 3 times tables too.  Elements of these are rehearsed daily with children during lesson time. </a:t>
            </a:r>
          </a:p>
          <a:p>
            <a:pPr>
              <a:lnSpc>
                <a:spcPct val="115000"/>
              </a:lnSpc>
            </a:pPr>
            <a:r>
              <a:rPr lang="en-GB" dirty="0"/>
              <a:t>We use a CPA approach to learning new calculations . This means Concrete , Pictorial and Abstract . This approach allows the development of a deeper understanding of new concepts and ideas. </a:t>
            </a:r>
          </a:p>
          <a:p>
            <a:pPr>
              <a:lnSpc>
                <a:spcPct val="115000"/>
              </a:lnSpc>
            </a:pPr>
            <a:r>
              <a:rPr lang="en-GB" dirty="0"/>
              <a:t>We believe in contextualised learning . This means exposing children to real life problems and reasoning ,and real world mathematics. </a:t>
            </a:r>
          </a:p>
        </p:txBody>
      </p:sp>
    </p:spTree>
    <p:extLst>
      <p:ext uri="{BB962C8B-B14F-4D97-AF65-F5344CB8AC3E}">
        <p14:creationId xmlns:p14="http://schemas.microsoft.com/office/powerpoint/2010/main" val="2332883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19">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853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4">
            <a:extLst>
              <a:ext uri="{FF2B5EF4-FFF2-40B4-BE49-F238E27FC236}">
                <a16:creationId xmlns:a16="http://schemas.microsoft.com/office/drawing/2014/main" id="{3531C713-4F9B-D852-FB58-636E323F32D2}"/>
              </a:ext>
            </a:extLst>
          </p:cNvPr>
          <p:cNvSpPr>
            <a:spLocks noGrp="1"/>
          </p:cNvSpPr>
          <p:nvPr>
            <p:ph type="title"/>
          </p:nvPr>
        </p:nvSpPr>
        <p:spPr/>
        <p:txBody>
          <a:bodyPr/>
          <a:lstStyle/>
          <a:p>
            <a:endParaRPr lang="en-GB"/>
          </a:p>
        </p:txBody>
      </p:sp>
      <p:pic>
        <p:nvPicPr>
          <p:cNvPr id="21" name="Content Placeholder 20">
            <a:extLst>
              <a:ext uri="{FF2B5EF4-FFF2-40B4-BE49-F238E27FC236}">
                <a16:creationId xmlns:a16="http://schemas.microsoft.com/office/drawing/2014/main" id="{01DBC096-109C-EC45-FF55-BA89D6836D53}"/>
              </a:ext>
            </a:extLst>
          </p:cNvPr>
          <p:cNvPicPr>
            <a:picLocks noGrp="1" noChangeAspect="1"/>
          </p:cNvPicPr>
          <p:nvPr>
            <p:ph idx="1"/>
          </p:nvPr>
        </p:nvPicPr>
        <p:blipFill>
          <a:blip r:embed="rId2"/>
          <a:stretch>
            <a:fillRect/>
          </a:stretch>
        </p:blipFill>
        <p:spPr>
          <a:xfrm>
            <a:off x="335364" y="400056"/>
            <a:ext cx="11514922" cy="6231385"/>
          </a:xfrm>
        </p:spPr>
      </p:pic>
    </p:spTree>
    <p:extLst>
      <p:ext uri="{BB962C8B-B14F-4D97-AF65-F5344CB8AC3E}">
        <p14:creationId xmlns:p14="http://schemas.microsoft.com/office/powerpoint/2010/main" val="151280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494B25-641E-06B5-D8B5-BBC7D3DD943B}"/>
              </a:ext>
            </a:extLst>
          </p:cNvPr>
          <p:cNvSpPr>
            <a:spLocks noGrp="1"/>
          </p:cNvSpPr>
          <p:nvPr>
            <p:ph type="title"/>
          </p:nvPr>
        </p:nvSpPr>
        <p:spPr>
          <a:xfrm>
            <a:off x="6663910" y="540000"/>
            <a:ext cx="4426782" cy="1331637"/>
          </a:xfrm>
        </p:spPr>
        <p:txBody>
          <a:bodyPr vert="horz" lIns="0" tIns="0" rIns="0" bIns="0" rtlCol="0" anchor="b" anchorCtr="0">
            <a:normAutofit/>
          </a:bodyPr>
          <a:lstStyle/>
          <a:p>
            <a:pPr algn="ctr"/>
            <a:r>
              <a:rPr lang="en-US" dirty="0"/>
              <a:t>Calculation policy (hand out) </a:t>
            </a:r>
          </a:p>
        </p:txBody>
      </p:sp>
      <p:pic>
        <p:nvPicPr>
          <p:cNvPr id="7" name="Picture 6">
            <a:extLst>
              <a:ext uri="{FF2B5EF4-FFF2-40B4-BE49-F238E27FC236}">
                <a16:creationId xmlns:a16="http://schemas.microsoft.com/office/drawing/2014/main" id="{7BBE3AC8-52BC-3FB2-C438-791DC9375740}"/>
              </a:ext>
            </a:extLst>
          </p:cNvPr>
          <p:cNvPicPr>
            <a:picLocks noChangeAspect="1"/>
          </p:cNvPicPr>
          <p:nvPr/>
        </p:nvPicPr>
        <p:blipFill>
          <a:blip r:embed="rId2"/>
          <a:stretch>
            <a:fillRect/>
          </a:stretch>
        </p:blipFill>
        <p:spPr>
          <a:xfrm>
            <a:off x="310713" y="4635750"/>
            <a:ext cx="5026043" cy="1909896"/>
          </a:xfrm>
          <a:prstGeom prst="rect">
            <a:avLst/>
          </a:prstGeom>
        </p:spPr>
      </p:pic>
      <p:cxnSp>
        <p:nvCxnSpPr>
          <p:cNvPr id="49" name="Straight Connector 48">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07300"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8CC6D8E-1F3F-3D2B-86F5-8AC8E8FE3E2F}"/>
              </a:ext>
            </a:extLst>
          </p:cNvPr>
          <p:cNvPicPr>
            <a:picLocks noChangeAspect="1"/>
          </p:cNvPicPr>
          <p:nvPr/>
        </p:nvPicPr>
        <p:blipFill>
          <a:blip r:embed="rId3"/>
          <a:stretch>
            <a:fillRect/>
          </a:stretch>
        </p:blipFill>
        <p:spPr>
          <a:xfrm>
            <a:off x="310716" y="2555999"/>
            <a:ext cx="5072295" cy="1889431"/>
          </a:xfrm>
          <a:prstGeom prst="rect">
            <a:avLst/>
          </a:prstGeom>
        </p:spPr>
      </p:pic>
      <p:pic>
        <p:nvPicPr>
          <p:cNvPr id="5" name="Content Placeholder 4">
            <a:extLst>
              <a:ext uri="{FF2B5EF4-FFF2-40B4-BE49-F238E27FC236}">
                <a16:creationId xmlns:a16="http://schemas.microsoft.com/office/drawing/2014/main" id="{C3E7A52E-91A9-5969-DDAD-E41B735AAA85}"/>
              </a:ext>
            </a:extLst>
          </p:cNvPr>
          <p:cNvPicPr>
            <a:picLocks noChangeAspect="1"/>
          </p:cNvPicPr>
          <p:nvPr/>
        </p:nvPicPr>
        <p:blipFill>
          <a:blip r:embed="rId4"/>
          <a:stretch>
            <a:fillRect/>
          </a:stretch>
        </p:blipFill>
        <p:spPr>
          <a:xfrm>
            <a:off x="310713" y="332818"/>
            <a:ext cx="5072300" cy="1889432"/>
          </a:xfrm>
          <a:prstGeom prst="rect">
            <a:avLst/>
          </a:prstGeom>
        </p:spPr>
      </p:pic>
      <p:sp>
        <p:nvSpPr>
          <p:cNvPr id="26" name="Content Placeholder 25">
            <a:extLst>
              <a:ext uri="{FF2B5EF4-FFF2-40B4-BE49-F238E27FC236}">
                <a16:creationId xmlns:a16="http://schemas.microsoft.com/office/drawing/2014/main" id="{C4A80D97-5F2F-32A5-13B1-32E8EFBCAA01}"/>
              </a:ext>
            </a:extLst>
          </p:cNvPr>
          <p:cNvSpPr>
            <a:spLocks noGrp="1"/>
          </p:cNvSpPr>
          <p:nvPr>
            <p:ph idx="1"/>
          </p:nvPr>
        </p:nvSpPr>
        <p:spPr>
          <a:xfrm>
            <a:off x="6029325" y="2759076"/>
            <a:ext cx="5851959" cy="3009899"/>
          </a:xfrm>
        </p:spPr>
        <p:txBody>
          <a:bodyPr>
            <a:normAutofit/>
          </a:bodyPr>
          <a:lstStyle/>
          <a:p>
            <a:pPr>
              <a:lnSpc>
                <a:spcPct val="115000"/>
              </a:lnSpc>
            </a:pPr>
            <a:r>
              <a:rPr lang="en-US" sz="1700" dirty="0"/>
              <a:t>Year One and Two main calculation methods are outlined in your handout . These include how we present calculations in class for the four areas of mathematics . Children will move through the Concrete understanding before moving onto a pictorial representation and finally being able to write this as a written calculation which we call abstract. </a:t>
            </a:r>
          </a:p>
          <a:p>
            <a:pPr>
              <a:lnSpc>
                <a:spcPct val="115000"/>
              </a:lnSpc>
            </a:pPr>
            <a:endParaRPr lang="en-US" sz="1700" dirty="0"/>
          </a:p>
          <a:p>
            <a:pPr>
              <a:lnSpc>
                <a:spcPct val="115000"/>
              </a:lnSpc>
            </a:pPr>
            <a:endParaRPr lang="en-US" sz="1700" dirty="0"/>
          </a:p>
        </p:txBody>
      </p:sp>
    </p:spTree>
    <p:extLst>
      <p:ext uri="{BB962C8B-B14F-4D97-AF65-F5344CB8AC3E}">
        <p14:creationId xmlns:p14="http://schemas.microsoft.com/office/powerpoint/2010/main" val="295983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3DA2-35BD-D599-6A0F-05ADFD0C254E}"/>
              </a:ext>
            </a:extLst>
          </p:cNvPr>
          <p:cNvSpPr>
            <a:spLocks noGrp="1"/>
          </p:cNvSpPr>
          <p:nvPr>
            <p:ph type="title"/>
          </p:nvPr>
        </p:nvSpPr>
        <p:spPr>
          <a:xfrm>
            <a:off x="565150" y="344488"/>
            <a:ext cx="10026650" cy="655637"/>
          </a:xfrm>
        </p:spPr>
        <p:txBody>
          <a:bodyPr/>
          <a:lstStyle/>
          <a:p>
            <a:r>
              <a:rPr lang="en-GB" dirty="0"/>
              <a:t>At home  </a:t>
            </a:r>
          </a:p>
        </p:txBody>
      </p:sp>
      <p:sp>
        <p:nvSpPr>
          <p:cNvPr id="3" name="Content Placeholder 2">
            <a:extLst>
              <a:ext uri="{FF2B5EF4-FFF2-40B4-BE49-F238E27FC236}">
                <a16:creationId xmlns:a16="http://schemas.microsoft.com/office/drawing/2014/main" id="{77CD5EDB-2133-9A83-7F7A-62C26715D58F}"/>
              </a:ext>
            </a:extLst>
          </p:cNvPr>
          <p:cNvSpPr>
            <a:spLocks noGrp="1"/>
          </p:cNvSpPr>
          <p:nvPr>
            <p:ph idx="1"/>
          </p:nvPr>
        </p:nvSpPr>
        <p:spPr>
          <a:xfrm>
            <a:off x="371475" y="1485900"/>
            <a:ext cx="11477625" cy="5143500"/>
          </a:xfrm>
        </p:spPr>
        <p:txBody>
          <a:bodyPr>
            <a:normAutofit fontScale="77500" lnSpcReduction="20000"/>
          </a:bodyPr>
          <a:lstStyle/>
          <a:p>
            <a:r>
              <a:rPr lang="en-GB" dirty="0"/>
              <a:t>Encourage your child to be able to identify numbers and seek patterns . Instantly being able to identify the numbers on a dice , grouping numbers together and forming number bonds to ten , within 20 and then to 100 by the end of year two. </a:t>
            </a:r>
          </a:p>
          <a:p>
            <a:r>
              <a:rPr lang="en-GB" dirty="0"/>
              <a:t>Practise times tables daily , counting back wards and forwards to and from 0 and in steps of 2,5 or 10 from any given number  </a:t>
            </a:r>
            <a:r>
              <a:rPr lang="en-GB" dirty="0" err="1"/>
              <a:t>eg</a:t>
            </a:r>
            <a:r>
              <a:rPr lang="en-GB" dirty="0"/>
              <a:t> 2,12,22,32 etc </a:t>
            </a:r>
          </a:p>
          <a:p>
            <a:r>
              <a:rPr lang="en-GB" dirty="0"/>
              <a:t>Use the calculation policy shared with you to practise approaches at home to embed learning</a:t>
            </a:r>
          </a:p>
          <a:p>
            <a:r>
              <a:rPr lang="en-GB" dirty="0"/>
              <a:t>Use clocks to tell the time first hours, then half hour times and eventually read at 5 minute intervals. </a:t>
            </a:r>
          </a:p>
          <a:p>
            <a:r>
              <a:rPr lang="en-GB" dirty="0"/>
              <a:t>Look at weights on cupboard food items and compare heavier and lighter objects.</a:t>
            </a:r>
          </a:p>
          <a:p>
            <a:r>
              <a:rPr lang="en-GB" dirty="0"/>
              <a:t>Pour water  into different size containers and read scales on jugs to look at litres , centilitres and </a:t>
            </a:r>
            <a:r>
              <a:rPr lang="en-GB" dirty="0" err="1"/>
              <a:t>mililitres</a:t>
            </a:r>
            <a:endParaRPr lang="en-GB" dirty="0"/>
          </a:p>
          <a:p>
            <a:r>
              <a:rPr lang="en-GB" dirty="0"/>
              <a:t>Use tape measures and rulers to talk about how long or short an object is. </a:t>
            </a:r>
          </a:p>
          <a:p>
            <a:r>
              <a:rPr lang="en-GB" dirty="0"/>
              <a:t>Let children play with coins and pay with small amounts – look at the value of coins and notes together – how many ways can we make 10p ? 20p? 45p ? £1 </a:t>
            </a:r>
          </a:p>
          <a:p>
            <a:r>
              <a:rPr lang="en-GB" dirty="0"/>
              <a:t>Watch </a:t>
            </a:r>
            <a:r>
              <a:rPr lang="en-GB" dirty="0" err="1"/>
              <a:t>Numberblocks</a:t>
            </a:r>
            <a:r>
              <a:rPr lang="en-GB" dirty="0"/>
              <a:t> on </a:t>
            </a:r>
            <a:r>
              <a:rPr lang="en-GB" dirty="0" err="1"/>
              <a:t>Cbeebies</a:t>
            </a:r>
            <a:r>
              <a:rPr lang="en-GB" dirty="0"/>
              <a:t> and play board games and games of strategy  such as drafts or chess (– these are about pattern and reasoning!)</a:t>
            </a:r>
          </a:p>
          <a:p>
            <a:r>
              <a:rPr lang="en-GB" dirty="0"/>
              <a:t>Have fun with 2d shapes to make pictures , spot 3d shapes in the shops and when out and about. </a:t>
            </a:r>
          </a:p>
          <a:p>
            <a:r>
              <a:rPr lang="en-GB" dirty="0"/>
              <a:t>Most importantly make maths fun and don’t share any anxiety you have about number work! </a:t>
            </a:r>
          </a:p>
        </p:txBody>
      </p:sp>
    </p:spTree>
    <p:extLst>
      <p:ext uri="{BB962C8B-B14F-4D97-AF65-F5344CB8AC3E}">
        <p14:creationId xmlns:p14="http://schemas.microsoft.com/office/powerpoint/2010/main" val="164981255"/>
      </p:ext>
    </p:extLst>
  </p:cSld>
  <p:clrMapOvr>
    <a:masterClrMapping/>
  </p:clrMapOvr>
</p:sld>
</file>

<file path=ppt/theme/theme1.xml><?xml version="1.0" encoding="utf-8"?>
<a:theme xmlns:a="http://schemas.openxmlformats.org/drawingml/2006/main" name="LeafVTI">
  <a:themeElements>
    <a:clrScheme name="Leaf">
      <a:dk1>
        <a:sysClr val="windowText" lastClr="000000"/>
      </a:dk1>
      <a:lt1>
        <a:sysClr val="window" lastClr="FFFFFF"/>
      </a:lt1>
      <a:dk2>
        <a:srgbClr val="732124"/>
      </a:dk2>
      <a:lt2>
        <a:srgbClr val="F0EDE5"/>
      </a:lt2>
      <a:accent1>
        <a:srgbClr val="D34817"/>
      </a:accent1>
      <a:accent2>
        <a:srgbClr val="A68D65"/>
      </a:accent2>
      <a:accent3>
        <a:srgbClr val="728377"/>
      </a:accent3>
      <a:accent4>
        <a:srgbClr val="B4797B"/>
      </a:accent4>
      <a:accent5>
        <a:srgbClr val="CE8439"/>
      </a:accent5>
      <a:accent6>
        <a:srgbClr val="CF3A2A"/>
      </a:accent6>
      <a:hlink>
        <a:srgbClr val="D06853"/>
      </a:hlink>
      <a:folHlink>
        <a:srgbClr val="B67779"/>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docProps/app.xml><?xml version="1.0" encoding="utf-8"?>
<Properties xmlns="http://schemas.openxmlformats.org/officeDocument/2006/extended-properties" xmlns:vt="http://schemas.openxmlformats.org/officeDocument/2006/docPropsVTypes">
  <Template>Ion Boardroom</Template>
  <TotalTime>130</TotalTime>
  <Words>953</Words>
  <Application>Microsoft Office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Avenir Next LT Pro Light</vt:lpstr>
      <vt:lpstr>Rockwell Nova Light</vt:lpstr>
      <vt:lpstr>Wingdings</vt:lpstr>
      <vt:lpstr>LeafVTI</vt:lpstr>
      <vt:lpstr>Chuckery Primary School  Mathematics  Parental Workshop  Year one and Year two  Number skills </vt:lpstr>
      <vt:lpstr>Welcome </vt:lpstr>
      <vt:lpstr>Mathematics at Chuckery </vt:lpstr>
      <vt:lpstr>How do you support my child? </vt:lpstr>
      <vt:lpstr>Why partnership BETWEEN HOME AND SCHOOL is so important for our children  </vt:lpstr>
      <vt:lpstr>our calculation policy</vt:lpstr>
      <vt:lpstr>PowerPoint Presentation</vt:lpstr>
      <vt:lpstr>Calculation policy (hand out) </vt:lpstr>
      <vt:lpstr>At home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Chuckery Primary School  Mathematics  Parental Workshop  Year one and Year two</dc:title>
  <dc:creator>Ruth Davies</dc:creator>
  <cp:lastModifiedBy>Ruth Davies</cp:lastModifiedBy>
  <cp:revision>3</cp:revision>
  <dcterms:created xsi:type="dcterms:W3CDTF">2022-11-26T18:08:32Z</dcterms:created>
  <dcterms:modified xsi:type="dcterms:W3CDTF">2022-11-26T20:19:24Z</dcterms:modified>
</cp:coreProperties>
</file>